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72" r:id="rId3"/>
    <p:sldId id="268" r:id="rId4"/>
    <p:sldId id="269" r:id="rId5"/>
    <p:sldId id="298" r:id="rId6"/>
    <p:sldId id="303" r:id="rId7"/>
    <p:sldId id="270" r:id="rId8"/>
    <p:sldId id="299" r:id="rId9"/>
    <p:sldId id="271" r:id="rId10"/>
    <p:sldId id="300" r:id="rId11"/>
    <p:sldId id="274" r:id="rId12"/>
    <p:sldId id="291" r:id="rId13"/>
    <p:sldId id="301" r:id="rId14"/>
    <p:sldId id="290" r:id="rId15"/>
    <p:sldId id="276" r:id="rId16"/>
    <p:sldId id="277" r:id="rId17"/>
    <p:sldId id="278" r:id="rId18"/>
    <p:sldId id="283" r:id="rId19"/>
    <p:sldId id="284" r:id="rId20"/>
    <p:sldId id="304" r:id="rId21"/>
    <p:sldId id="282" r:id="rId22"/>
    <p:sldId id="273" r:id="rId23"/>
    <p:sldId id="275" r:id="rId24"/>
    <p:sldId id="296" r:id="rId25"/>
    <p:sldId id="288" r:id="rId26"/>
    <p:sldId id="302" r:id="rId27"/>
    <p:sldId id="297" r:id="rId28"/>
    <p:sldId id="293" r:id="rId29"/>
    <p:sldId id="294" r:id="rId30"/>
  </p:sldIdLst>
  <p:sldSz cx="12188825" cy="6858000"/>
  <p:notesSz cx="7010400" cy="9296400"/>
  <p:defaultTextStyle>
    <a:defPPr>
      <a:defRPr lang="nl-NL"/>
    </a:defPPr>
    <a:lvl1pPr algn="r" rtl="0" fontAlgn="base">
      <a:spcBef>
        <a:spcPct val="20000"/>
      </a:spcBef>
      <a:spcAft>
        <a:spcPct val="0"/>
      </a:spcAft>
      <a:buClr>
        <a:srgbClr val="CF691E"/>
      </a:buClr>
      <a:buChar char="•"/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CF691E"/>
      </a:buClr>
      <a:buChar char="•"/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CF691E"/>
      </a:buClr>
      <a:buChar char="•"/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CF691E"/>
      </a:buClr>
      <a:buChar char="•"/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CF691E"/>
      </a:buClr>
      <a:buChar char="•"/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e Poot" initials="EP" lastIdx="48" clrIdx="0">
    <p:extLst>
      <p:ext uri="{19B8F6BF-5375-455C-9EA6-DF929625EA0E}">
        <p15:presenceInfo xmlns:p15="http://schemas.microsoft.com/office/powerpoint/2012/main" userId="S-1-5-21-1138885582-3423944767-1708230913-1159" providerId="AD"/>
      </p:ext>
    </p:extLst>
  </p:cmAuthor>
  <p:cmAuthor id="2" name="Corinne de Ruiter" initials="CdR" lastIdx="11" clrIdx="1">
    <p:extLst>
      <p:ext uri="{19B8F6BF-5375-455C-9EA6-DF929625EA0E}">
        <p15:presenceInfo xmlns:p15="http://schemas.microsoft.com/office/powerpoint/2012/main" userId="S-1-5-21-1138885582-3423944767-1708230913-1155" providerId="AD"/>
      </p:ext>
    </p:extLst>
  </p:cmAuthor>
  <p:cmAuthor id="3" name="JanElse" initials="J" lastIdx="4" clrIdx="2">
    <p:extLst>
      <p:ext uri="{19B8F6BF-5375-455C-9EA6-DF929625EA0E}">
        <p15:presenceInfo xmlns:p15="http://schemas.microsoft.com/office/powerpoint/2012/main" userId="JanElse" providerId="None"/>
      </p:ext>
    </p:extLst>
  </p:cmAuthor>
  <p:cmAuthor id="4" name="monique" initials="m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6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7" autoAdjust="0"/>
    <p:restoredTop sz="71462" autoAdjust="0"/>
  </p:normalViewPr>
  <p:slideViewPr>
    <p:cSldViewPr>
      <p:cViewPr varScale="1">
        <p:scale>
          <a:sx n="82" d="100"/>
          <a:sy n="82" d="100"/>
        </p:scale>
        <p:origin x="1728" y="7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25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15D26880-EAF1-4948-8CE3-D9ACE23B12B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49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fld id="{1E88EF60-594D-224E-B222-948E6B80E6C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855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71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dirty="0">
              <a:latin typeface="Verdana" charset="0"/>
            </a:endParaRPr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62377" indent="-232943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91E"/>
              </a:buClr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3028264" indent="-232943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91E"/>
              </a:buClr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94151" indent="-232943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91E"/>
              </a:buClr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960038" indent="-232943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691E"/>
              </a:buClr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64F2CAE-C611-7146-ADC4-B3EB43FBF681}" type="slidenum">
              <a:rPr lang="nl-NL" sz="1200">
                <a:solidFill>
                  <a:schemeClr val="bg1"/>
                </a:solidFill>
              </a:rPr>
              <a:pPr eaLnBrk="1" hangingPunct="1"/>
              <a:t>1</a:t>
            </a:fld>
            <a:endParaRPr lang="nl-NL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/>
              <a:t>In deze verborgen dia  staan de goede antwoorden in rood</a:t>
            </a:r>
          </a:p>
          <a:p>
            <a:endParaRPr lang="nl-NL" altLang="nl-NL" dirty="0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29C1C9-3DA1-475F-B501-CE6DA269E6A0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2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BC9D8D-9004-46AA-8A5F-926AE4EDE5C8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1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BC9D8D-9004-46AA-8A5F-926AE4EDE5C8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/>
              <a:t>In deze verborgen dia  staan de goede antwoorden in rood</a:t>
            </a:r>
          </a:p>
          <a:p>
            <a:endParaRPr lang="nl-NL" altLang="nl-NL" dirty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BC9D8D-9004-46AA-8A5F-926AE4EDE5C8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3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9EA058-5C4C-4B8E-92B6-A7ADE9D58478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4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28676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E5EF27-E08D-49A9-B847-8F8592046DE9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44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9EA058-5C4C-4B8E-92B6-A7ADE9D58478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59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277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48C3A7-1D3F-4CC7-A0DC-31FAA3787BFE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2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301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28332E-D532-46A0-8C54-21B2F907EE4B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28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506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D1DCF6-5A6D-4A1B-869B-507905FED526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8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20484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B6ABE-53C9-48D3-A8D2-AEEC76411755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4506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D1DCF6-5A6D-4A1B-869B-507905FED526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1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0964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8BF191-FB3E-40F6-85B3-A0F972CA6326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00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2253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44C77C-5D4B-4BF9-8C4F-4B0A56CA4B12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8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b="1" kern="0" dirty="0">
                <a:solidFill>
                  <a:srgbClr val="0070C0"/>
                </a:solidFill>
              </a:rPr>
              <a:t>Vaker longontsteking binnen 1 jaar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b="1" kern="0" dirty="0">
                <a:solidFill>
                  <a:srgbClr val="0070C0"/>
                </a:solidFill>
              </a:rPr>
              <a:t>Slikklachten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kern="0" dirty="0">
                <a:solidFill>
                  <a:srgbClr val="0070C0"/>
                </a:solidFill>
              </a:rPr>
              <a:t>verslikken eten/drinken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kern="0" dirty="0">
                <a:solidFill>
                  <a:srgbClr val="0070C0"/>
                </a:solidFill>
              </a:rPr>
              <a:t>moeite wegslikken speeksel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kern="0" dirty="0">
                <a:solidFill>
                  <a:srgbClr val="0070C0"/>
                </a:solidFill>
              </a:rPr>
              <a:t>gevoel dat (vast) voedsel blijft steken in keel, resten in mond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kern="0" dirty="0">
                <a:solidFill>
                  <a:srgbClr val="0070C0"/>
                </a:solidFill>
              </a:rPr>
              <a:t>traag/weinig eten en drinken per keer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kern="0" dirty="0">
                <a:solidFill>
                  <a:srgbClr val="0070C0"/>
                </a:solidFill>
              </a:rPr>
              <a:t>alleen vloeibaar of gemalen voeding willen eten</a:t>
            </a:r>
          </a:p>
          <a:p>
            <a:pPr marL="342797" indent="-342797">
              <a:buFont typeface="Wingdings" panose="05000000000000000000" pitchFamily="2" charset="2"/>
              <a:buChar char="Ø"/>
              <a:defRPr/>
            </a:pPr>
            <a:r>
              <a:rPr lang="nl-NL" b="1" kern="0" dirty="0">
                <a:solidFill>
                  <a:srgbClr val="0070C0"/>
                </a:solidFill>
              </a:rPr>
              <a:t>Voedselresten in mond</a:t>
            </a:r>
          </a:p>
          <a:p>
            <a:pPr marL="342797" indent="-342797">
              <a:buFont typeface="Wingdings" panose="05000000000000000000" pitchFamily="2" charset="2"/>
              <a:buChar char="Ø"/>
              <a:defRPr/>
            </a:pPr>
            <a:r>
              <a:rPr lang="nl-NL" b="1" kern="0" dirty="0">
                <a:solidFill>
                  <a:srgbClr val="0070C0"/>
                </a:solidFill>
              </a:rPr>
              <a:t>Hoesten</a:t>
            </a:r>
          </a:p>
          <a:p>
            <a:pPr marL="342797" indent="-342797">
              <a:buFont typeface="Wingdings" panose="05000000000000000000" pitchFamily="2" charset="2"/>
              <a:buChar char="Ø"/>
              <a:defRPr/>
            </a:pPr>
            <a:r>
              <a:rPr lang="nl-NL" b="1" kern="0" dirty="0">
                <a:solidFill>
                  <a:srgbClr val="0070C0"/>
                </a:solidFill>
              </a:rPr>
              <a:t>veel keel schrapen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b="1" kern="0" dirty="0">
                <a:solidFill>
                  <a:srgbClr val="0070C0"/>
                </a:solidFill>
              </a:rPr>
              <a:t>Spraakstoornissen</a:t>
            </a:r>
            <a:r>
              <a:rPr lang="nl-NL" kern="0" dirty="0">
                <a:solidFill>
                  <a:srgbClr val="0070C0"/>
                </a:solidFill>
              </a:rPr>
              <a:t> (bijv. onduidelijk, hees, nasaal, ‘natte’ </a:t>
            </a:r>
            <a:r>
              <a:rPr lang="nl-NL" kern="0" dirty="0" err="1">
                <a:solidFill>
                  <a:srgbClr val="0070C0"/>
                </a:solidFill>
              </a:rPr>
              <a:t>borrelige</a:t>
            </a:r>
            <a:r>
              <a:rPr lang="nl-NL" kern="0" dirty="0">
                <a:solidFill>
                  <a:srgbClr val="0070C0"/>
                </a:solidFill>
              </a:rPr>
              <a:t> stem</a:t>
            </a:r>
          </a:p>
          <a:p>
            <a:endParaRPr lang="nl-NL" altLang="nl-NL" dirty="0"/>
          </a:p>
        </p:txBody>
      </p:sp>
      <p:sp>
        <p:nvSpPr>
          <p:cNvPr id="26628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021FA1-BE4A-4E01-8A73-347FBEDA7718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7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1229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6872CA-3EF1-4A66-B643-2C67588618FE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8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5325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AC22F5-7B18-49D7-AD81-FD15A5952AD5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15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/>
              <a:t>In deze verborgen dia: </a:t>
            </a:r>
          </a:p>
          <a:p>
            <a:pPr marL="171450" indent="-171450">
              <a:buFontTx/>
              <a:buChar char="-"/>
            </a:pPr>
            <a:r>
              <a:rPr lang="nl-NL" altLang="nl-NL" dirty="0"/>
              <a:t>in groen:</a:t>
            </a:r>
            <a:r>
              <a:rPr lang="nl-NL" altLang="nl-NL" baseline="0" dirty="0"/>
              <a:t> </a:t>
            </a:r>
            <a:r>
              <a:rPr lang="nl-NL" altLang="nl-NL" dirty="0"/>
              <a:t>symptomen</a:t>
            </a:r>
            <a:r>
              <a:rPr lang="nl-NL" altLang="nl-NL" baseline="0" dirty="0"/>
              <a:t> die kunnen wijzen op een LLWI</a:t>
            </a:r>
          </a:p>
          <a:p>
            <a:pPr marL="171450" indent="-171450">
              <a:buFontTx/>
              <a:buChar char="-"/>
            </a:pPr>
            <a:r>
              <a:rPr lang="nl-NL" altLang="nl-NL" dirty="0"/>
              <a:t>in geel: risicofactoren</a:t>
            </a:r>
            <a:r>
              <a:rPr lang="nl-NL" altLang="nl-NL" baseline="0" dirty="0"/>
              <a:t> van LLWI</a:t>
            </a:r>
            <a:endParaRPr lang="nl-NL" altLang="nl-NL" dirty="0"/>
          </a:p>
          <a:p>
            <a:endParaRPr lang="nl-NL" altLang="nl-NL" dirty="0"/>
          </a:p>
        </p:txBody>
      </p:sp>
      <p:sp>
        <p:nvSpPr>
          <p:cNvPr id="5325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AC22F5-7B18-49D7-AD81-FD15A5952AD5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68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5325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AC22F5-7B18-49D7-AD81-FD15A5952AD5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9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5325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AC22F5-7B18-49D7-AD81-FD15A5952AD5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2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5325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AC22F5-7B18-49D7-AD81-FD15A5952AD5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4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12292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6872CA-3EF1-4A66-B643-2C67588618FE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nl-NL" altLang="nl-NL" b="1" dirty="0">
                <a:solidFill>
                  <a:srgbClr val="0070C0"/>
                </a:solidFill>
              </a:rPr>
              <a:t>1. Wat is een LLWI? </a:t>
            </a:r>
            <a:endParaRPr lang="nl-NL" altLang="nl-NL" b="1" i="1" dirty="0">
              <a:solidFill>
                <a:srgbClr val="00B050"/>
              </a:solidFill>
            </a:endParaRP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FF0000"/>
                </a:solidFill>
              </a:rPr>
              <a:t>Ontsteking luchtpijp</a:t>
            </a: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FF0000"/>
                </a:solidFill>
              </a:rPr>
              <a:t>Bronchitis </a:t>
            </a: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FF0000"/>
                </a:solidFill>
              </a:rPr>
              <a:t>Longontsteking</a:t>
            </a: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Keelontsteking</a:t>
            </a:r>
          </a:p>
          <a:p>
            <a:pPr>
              <a:spcBef>
                <a:spcPct val="20000"/>
              </a:spcBef>
              <a:defRPr/>
            </a:pPr>
            <a:endParaRPr lang="nl-NL" b="1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NL" b="1" kern="0" dirty="0">
                <a:solidFill>
                  <a:srgbClr val="0070C0"/>
                </a:solidFill>
              </a:rPr>
              <a:t>2. Hoeveel % verpleeghuisbewoners krijgt LLWI?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a. 6% 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b. </a:t>
            </a:r>
            <a:r>
              <a:rPr lang="nl-NL" sz="1100" b="1" kern="0" dirty="0">
                <a:solidFill>
                  <a:srgbClr val="FF0000"/>
                </a:solidFill>
              </a:rPr>
              <a:t>1-2%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c. 0,5%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d. 15%</a:t>
            </a:r>
          </a:p>
          <a:p>
            <a:endParaRPr lang="nl-NL" altLang="nl-NL" dirty="0"/>
          </a:p>
        </p:txBody>
      </p:sp>
      <p:sp>
        <p:nvSpPr>
          <p:cNvPr id="1434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222327-602F-4271-A1C9-DE2EA2CF5C2C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4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nl-NL" altLang="nl-NL" b="0" dirty="0">
                <a:solidFill>
                  <a:srgbClr val="0070C0"/>
                </a:solidFill>
              </a:rPr>
              <a:t>In deze</a:t>
            </a:r>
            <a:r>
              <a:rPr lang="nl-NL" altLang="nl-NL" b="0" baseline="0" dirty="0">
                <a:solidFill>
                  <a:srgbClr val="0070C0"/>
                </a:solidFill>
              </a:rPr>
              <a:t> verborgen dia  staan de goede antwoorden in rood</a:t>
            </a:r>
            <a:endParaRPr lang="nl-NL" sz="1100" b="0" kern="0" dirty="0">
              <a:solidFill>
                <a:srgbClr val="0070C0"/>
              </a:solidFill>
            </a:endParaRPr>
          </a:p>
          <a:p>
            <a:endParaRPr lang="nl-NL" altLang="nl-NL" dirty="0"/>
          </a:p>
        </p:txBody>
      </p:sp>
      <p:sp>
        <p:nvSpPr>
          <p:cNvPr id="1434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222327-602F-4271-A1C9-DE2EA2CF5C2C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4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nl-NL" altLang="nl-NL" b="1" dirty="0">
                <a:solidFill>
                  <a:srgbClr val="0070C0"/>
                </a:solidFill>
              </a:rPr>
              <a:t>1. Wat is een LLWI? </a:t>
            </a:r>
            <a:endParaRPr lang="nl-NL" altLang="nl-NL" b="1" i="1" dirty="0">
              <a:solidFill>
                <a:srgbClr val="00B050"/>
              </a:solidFill>
            </a:endParaRP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FF0000"/>
                </a:solidFill>
              </a:rPr>
              <a:t>Ontsteking luchtpijp</a:t>
            </a: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FF0000"/>
                </a:solidFill>
              </a:rPr>
              <a:t>Bronchitis </a:t>
            </a: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FF0000"/>
                </a:solidFill>
              </a:rPr>
              <a:t>Longontsteking</a:t>
            </a:r>
          </a:p>
          <a:p>
            <a:pPr marL="457063" indent="-457063">
              <a:buFontTx/>
              <a:buAutoNum type="alphaLcPeriod"/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Keelontsteking</a:t>
            </a:r>
          </a:p>
          <a:p>
            <a:pPr>
              <a:spcBef>
                <a:spcPct val="20000"/>
              </a:spcBef>
              <a:defRPr/>
            </a:pPr>
            <a:endParaRPr lang="nl-NL" b="1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NL" b="1" kern="0" dirty="0">
                <a:solidFill>
                  <a:srgbClr val="0070C0"/>
                </a:solidFill>
              </a:rPr>
              <a:t>2. Hoeveel % verpleeghuisbewoners krijgt LLWI?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a. 6% 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b. </a:t>
            </a:r>
            <a:r>
              <a:rPr lang="nl-NL" sz="1100" b="1" kern="0" dirty="0">
                <a:solidFill>
                  <a:srgbClr val="FF0000"/>
                </a:solidFill>
              </a:rPr>
              <a:t>1-2%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c. 0,5%</a:t>
            </a:r>
          </a:p>
          <a:p>
            <a:pPr>
              <a:spcBef>
                <a:spcPct val="20000"/>
              </a:spcBef>
              <a:defRPr/>
            </a:pPr>
            <a:r>
              <a:rPr lang="nl-NL" sz="1100" b="1" kern="0" dirty="0">
                <a:solidFill>
                  <a:srgbClr val="0070C0"/>
                </a:solidFill>
              </a:rPr>
              <a:t>d. 15%</a:t>
            </a:r>
          </a:p>
          <a:p>
            <a:endParaRPr lang="nl-NL" altLang="nl-NL" dirty="0"/>
          </a:p>
        </p:txBody>
      </p:sp>
      <p:sp>
        <p:nvSpPr>
          <p:cNvPr id="14340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222327-602F-4271-A1C9-DE2EA2CF5C2C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5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3F16D5-1524-4500-86A7-7235DD9301BF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/>
              <a:t>In deze verborgen dia  staan de goede antwoorden in rood</a:t>
            </a:r>
          </a:p>
          <a:p>
            <a:endParaRPr lang="nl-NL" altLang="nl-NL" dirty="0"/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3F16D5-1524-4500-86A7-7235DD9301BF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6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4060190" y="8978451"/>
            <a:ext cx="3105997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29C1C9-3DA1-475F-B501-CE6DA269E6A0}" type="slidenum">
              <a:rPr lang="nl-NL" altLang="nl-NL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nl-NL" alt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 descr="VER-bomen-de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1"/>
          <a:stretch/>
        </p:blipFill>
        <p:spPr bwMode="auto">
          <a:xfrm>
            <a:off x="0" y="0"/>
            <a:ext cx="12188824" cy="58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59750" y="537142"/>
            <a:ext cx="10031206" cy="654545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2052" name="Rectangle 4" descr="&#10;"/>
          <p:cNvSpPr>
            <a:spLocks noGrp="1" noChangeArrowheads="1"/>
          </p:cNvSpPr>
          <p:nvPr>
            <p:ph type="subTitle" idx="1"/>
          </p:nvPr>
        </p:nvSpPr>
        <p:spPr>
          <a:xfrm>
            <a:off x="959750" y="1548828"/>
            <a:ext cx="10031206" cy="28882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l-NL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/>
          </p:nvPr>
        </p:nvSpPr>
        <p:spPr>
          <a:xfrm>
            <a:off x="959750" y="4500570"/>
            <a:ext cx="10031206" cy="720000"/>
          </a:xfrm>
        </p:spPr>
        <p:txBody>
          <a:bodyPr/>
          <a:lstStyle>
            <a:lvl1pPr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2"/>
          </p:nvPr>
        </p:nvSpPr>
        <p:spPr>
          <a:xfrm>
            <a:off x="959750" y="6072206"/>
            <a:ext cx="7198125" cy="360000"/>
          </a:xfrm>
        </p:spPr>
        <p:txBody>
          <a:bodyPr/>
          <a:lstStyle>
            <a:lvl1pPr algn="l">
              <a:buNone/>
              <a:defRPr sz="140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pic>
        <p:nvPicPr>
          <p:cNvPr id="8" name="Afbeelding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72225" y="5702034"/>
            <a:ext cx="15461045" cy="115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086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438063" y="360000"/>
            <a:ext cx="1919500" cy="468000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59750" y="360000"/>
            <a:ext cx="6238375" cy="4680000"/>
          </a:xfr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89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750" y="360000"/>
            <a:ext cx="7917938" cy="10800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59750" y="1620000"/>
            <a:ext cx="3839000" cy="432928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5038688" y="1620000"/>
            <a:ext cx="3839000" cy="4329280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nl-NL" noProof="0"/>
              <a:t>Klik op het pictogram als u een illustratie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1847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750" y="360000"/>
            <a:ext cx="7917938" cy="10800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59750" y="1620000"/>
            <a:ext cx="3839000" cy="432928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5038688" y="1620000"/>
            <a:ext cx="3839000" cy="4329280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5351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717" y="537130"/>
            <a:ext cx="10316063" cy="49068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716" y="1457200"/>
            <a:ext cx="10318179" cy="4420072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2201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750" y="4320000"/>
            <a:ext cx="10317313" cy="12600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59750" y="2880000"/>
            <a:ext cx="10317313" cy="1440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86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59750" y="1080000"/>
            <a:ext cx="5038688" cy="486928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38375" y="1080000"/>
            <a:ext cx="5038688" cy="486928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2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750" y="360000"/>
            <a:ext cx="10317313" cy="108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59750" y="1620000"/>
            <a:ext cx="5038688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59750" y="2340000"/>
            <a:ext cx="5038688" cy="3681288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38375" y="1620000"/>
            <a:ext cx="5038688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38375" y="2340000"/>
            <a:ext cx="5038688" cy="3681288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37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20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96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750" y="360000"/>
            <a:ext cx="3839000" cy="108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8688" y="360000"/>
            <a:ext cx="6238375" cy="5589280"/>
          </a:xfrm>
        </p:spPr>
        <p:txBody>
          <a:bodyPr/>
          <a:lstStyle>
            <a:lvl1pPr>
              <a:buClrTx/>
              <a:defRPr sz="3200"/>
            </a:lvl1pPr>
            <a:lvl2pPr>
              <a:buClrTx/>
              <a:defRPr sz="2800"/>
            </a:lvl2pPr>
            <a:lvl3pPr>
              <a:buClrTx/>
              <a:defRPr sz="2400"/>
            </a:lvl3pPr>
            <a:lvl4pPr>
              <a:buClrTx/>
              <a:defRPr sz="2000"/>
            </a:lvl4pPr>
            <a:lvl5pPr>
              <a:buClrTx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59750" y="1620000"/>
            <a:ext cx="3839000" cy="4329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458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9375" y="4680000"/>
            <a:ext cx="7198125" cy="54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99375" y="360000"/>
            <a:ext cx="7198125" cy="4293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99375" y="5220000"/>
            <a:ext cx="7198125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846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5" descr="VER-blauw-bomen-def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78"/>
          <a:stretch/>
        </p:blipFill>
        <p:spPr bwMode="auto">
          <a:xfrm>
            <a:off x="-35687" y="0"/>
            <a:ext cx="12224512" cy="64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716" y="1539923"/>
            <a:ext cx="10318179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960717" y="620688"/>
            <a:ext cx="10316063" cy="4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6" name="Afbeelding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8276" y="5946686"/>
            <a:ext cx="12188824" cy="91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2"/>
          <a:stretch/>
        </p:blipFill>
        <p:spPr bwMode="auto">
          <a:xfrm>
            <a:off x="11937900" y="5946686"/>
            <a:ext cx="280111" cy="91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sz="3600" dirty="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90500" indent="2667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381000" indent="5334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571500" indent="8001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762000" indent="10668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1219200" algn="l" rtl="0" eaLnBrk="1" fontAlgn="base" hangingPunct="1">
        <a:spcBef>
          <a:spcPct val="20000"/>
        </a:spcBef>
        <a:spcAft>
          <a:spcPct val="0"/>
        </a:spcAft>
        <a:buClr>
          <a:srgbClr val="CF691E"/>
        </a:buClr>
        <a:buChar char="»"/>
        <a:defRPr sz="2400">
          <a:solidFill>
            <a:schemeClr val="tx1"/>
          </a:solidFill>
          <a:latin typeface="+mn-lt"/>
        </a:defRPr>
      </a:lvl6pPr>
      <a:lvl7pPr marL="1676400" algn="l" rtl="0" eaLnBrk="1" fontAlgn="base" hangingPunct="1">
        <a:spcBef>
          <a:spcPct val="20000"/>
        </a:spcBef>
        <a:spcAft>
          <a:spcPct val="0"/>
        </a:spcAft>
        <a:buClr>
          <a:srgbClr val="CF691E"/>
        </a:buClr>
        <a:buChar char="»"/>
        <a:defRPr sz="2400">
          <a:solidFill>
            <a:schemeClr val="tx1"/>
          </a:solidFill>
          <a:latin typeface="+mn-lt"/>
        </a:defRPr>
      </a:lvl7pPr>
      <a:lvl8pPr marL="2133600" algn="l" rtl="0" eaLnBrk="1" fontAlgn="base" hangingPunct="1">
        <a:spcBef>
          <a:spcPct val="20000"/>
        </a:spcBef>
        <a:spcAft>
          <a:spcPct val="0"/>
        </a:spcAft>
        <a:buClr>
          <a:srgbClr val="CF691E"/>
        </a:buClr>
        <a:buChar char="»"/>
        <a:defRPr sz="2400">
          <a:solidFill>
            <a:schemeClr val="tx1"/>
          </a:solidFill>
          <a:latin typeface="+mn-lt"/>
        </a:defRPr>
      </a:lvl8pPr>
      <a:lvl9pPr marL="2590800" algn="l" rtl="0" eaLnBrk="1" fontAlgn="base" hangingPunct="1">
        <a:spcBef>
          <a:spcPct val="20000"/>
        </a:spcBef>
        <a:spcAft>
          <a:spcPct val="0"/>
        </a:spcAft>
        <a:buClr>
          <a:srgbClr val="CF691E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960716" y="620688"/>
            <a:ext cx="10750320" cy="719137"/>
          </a:xfrm>
        </p:spPr>
        <p:txBody>
          <a:bodyPr/>
          <a:lstStyle/>
          <a:p>
            <a:r>
              <a:rPr lang="nl-NL" altLang="nl-NL" dirty="0"/>
              <a:t>Lage luchtweginfecties (LLWI) bij kwetsbare ouderen</a:t>
            </a:r>
            <a:endParaRPr dirty="0">
              <a:latin typeface="Verdana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0717" y="2132856"/>
            <a:ext cx="9596584" cy="2052266"/>
          </a:xfrm>
        </p:spPr>
        <p:txBody>
          <a:bodyPr/>
          <a:lstStyle/>
          <a:p>
            <a:pPr>
              <a:defRPr/>
            </a:pPr>
            <a:endParaRPr lang="nl-NL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nl-NL" b="1" dirty="0">
                <a:solidFill>
                  <a:srgbClr val="7030A0"/>
                </a:solidFill>
              </a:rPr>
              <a:t>Klinische les voor verzorgenden</a:t>
            </a:r>
          </a:p>
          <a:p>
            <a:pPr>
              <a:defRPr/>
            </a:pPr>
            <a:r>
              <a:rPr lang="nl-NL" b="1" dirty="0">
                <a:solidFill>
                  <a:srgbClr val="7030A0"/>
                </a:solidFill>
              </a:rPr>
              <a:t>en verpleegkundigen</a:t>
            </a:r>
            <a:endParaRPr dirty="0"/>
          </a:p>
        </p:txBody>
      </p:sp>
      <p:sp>
        <p:nvSpPr>
          <p:cNvPr id="3076" name="Tijdelijke aanduiding voor inhoud 3"/>
          <p:cNvSpPr>
            <a:spLocks noGrp="1"/>
          </p:cNvSpPr>
          <p:nvPr>
            <p:ph sz="quarter" idx="11"/>
          </p:nvPr>
        </p:nvSpPr>
        <p:spPr>
          <a:xfrm>
            <a:off x="960717" y="4500564"/>
            <a:ext cx="9596584" cy="720725"/>
          </a:xfrm>
        </p:spPr>
        <p:txBody>
          <a:bodyPr/>
          <a:lstStyle/>
          <a:p>
            <a:r>
              <a:rPr lang="nl-NL">
                <a:latin typeface="Verdana" charset="0"/>
              </a:rPr>
              <a:t>Naam Presentator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918788" y="334181"/>
            <a:ext cx="9143205" cy="718951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Vervolg quiz LLWI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918788" y="1845088"/>
            <a:ext cx="8638512" cy="22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None/>
              <a:defRPr/>
            </a:pPr>
            <a:r>
              <a:rPr lang="nl-NL" altLang="nl-NL" sz="2399" b="1" dirty="0">
                <a:solidFill>
                  <a:srgbClr val="0070C0"/>
                </a:solidFill>
              </a:rPr>
              <a:t>5. Wanneer hogere kans </a:t>
            </a: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op LLWI?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FF0000"/>
                </a:solidFill>
                <a:latin typeface="+mj-lt"/>
              </a:rPr>
              <a:t>Longziekten/COPD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FF0000"/>
                </a:solidFill>
                <a:latin typeface="+mj-lt"/>
              </a:rPr>
              <a:t>Slikstoornissen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FF0000"/>
                </a:solidFill>
                <a:latin typeface="+mj-lt"/>
              </a:rPr>
              <a:t>Hartziekten/hartfalen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FF0000"/>
                </a:solidFill>
                <a:latin typeface="+mj-lt"/>
              </a:rPr>
              <a:t>Roken</a:t>
            </a:r>
          </a:p>
        </p:txBody>
      </p:sp>
    </p:spTree>
    <p:extLst>
      <p:ext uri="{BB962C8B-B14F-4D97-AF65-F5344CB8AC3E}">
        <p14:creationId xmlns:p14="http://schemas.microsoft.com/office/powerpoint/2010/main" val="1529841613"/>
      </p:ext>
    </p:extLst>
  </p:cSld>
  <p:clrMapOvr>
    <a:masterClrMapping/>
  </p:clrMapOvr>
  <p:transition spd="slow"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549796" y="332656"/>
            <a:ext cx="9693925" cy="792088"/>
          </a:xfrm>
        </p:spPr>
        <p:txBody>
          <a:bodyPr/>
          <a:lstStyle/>
          <a:p>
            <a:r>
              <a:rPr altLang="nl-NL" b="1" dirty="0">
                <a:solidFill>
                  <a:srgbClr val="0070C0"/>
                </a:solidFill>
              </a:rPr>
              <a:t>Wanneer denken aan LLWI?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903293-24A1-4220-8C3F-5090D96965BC}"/>
              </a:ext>
            </a:extLst>
          </p:cNvPr>
          <p:cNvSpPr txBox="1"/>
          <p:nvPr/>
        </p:nvSpPr>
        <p:spPr bwMode="auto">
          <a:xfrm>
            <a:off x="549796" y="1124744"/>
            <a:ext cx="9862156" cy="48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19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Acuut hoesten (specifiek)</a:t>
            </a:r>
          </a:p>
          <a:p>
            <a:pPr marL="57119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Koorts en/of delier (aspecifiek)</a:t>
            </a:r>
          </a:p>
          <a:p>
            <a:pPr algn="l">
              <a:buNone/>
              <a:defRPr/>
            </a:pPr>
            <a:endParaRPr lang="nl-NL" sz="2799" b="1" kern="0" dirty="0">
              <a:solidFill>
                <a:srgbClr val="0070C0"/>
              </a:solidFill>
              <a:latin typeface="+mj-lt"/>
            </a:endParaRPr>
          </a:p>
          <a:p>
            <a:pPr algn="l">
              <a:buNone/>
              <a:defRPr/>
            </a:pPr>
            <a:r>
              <a:rPr lang="nl-NL" sz="2799" b="1" kern="0" dirty="0">
                <a:solidFill>
                  <a:srgbClr val="0070C0"/>
                </a:solidFill>
                <a:latin typeface="+mj-lt"/>
              </a:rPr>
              <a:t>Zeker als je daarbij ook ziet dat de patiënt</a:t>
            </a:r>
          </a:p>
          <a:p>
            <a:pPr marL="57119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Een zieke indrukt maakt</a:t>
            </a:r>
          </a:p>
          <a:p>
            <a:pPr marL="57119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Snel adem haalt, benauwd is, blauwe lippen heeft</a:t>
            </a:r>
          </a:p>
          <a:p>
            <a:pPr marL="57119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Snelle pols en/of lage bloeddruk heeft</a:t>
            </a:r>
          </a:p>
          <a:p>
            <a:pPr marL="457062" lvl="1">
              <a:buNone/>
              <a:defRPr/>
            </a:pPr>
            <a:endParaRPr lang="nl-NL" sz="2799" kern="0" dirty="0">
              <a:solidFill>
                <a:srgbClr val="0070C0"/>
              </a:solidFill>
              <a:latin typeface="+mj-lt"/>
            </a:endParaRPr>
          </a:p>
          <a:p>
            <a:pPr algn="l">
              <a:spcBef>
                <a:spcPct val="20000"/>
              </a:spcBef>
              <a:buNone/>
              <a:defRPr/>
            </a:pPr>
            <a:endParaRPr lang="nl-NL" sz="3599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" r="1585" b="6666"/>
          <a:stretch/>
        </p:blipFill>
        <p:spPr>
          <a:xfrm>
            <a:off x="8852198" y="335344"/>
            <a:ext cx="278304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11"/>
      </p:ext>
    </p:extLst>
  </p:cSld>
  <p:clrMapOvr>
    <a:masterClrMapping/>
  </p:clrMapOvr>
  <p:transition spd="slow"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429851" y="302561"/>
            <a:ext cx="10199000" cy="1223644"/>
          </a:xfrm>
        </p:spPr>
        <p:txBody>
          <a:bodyPr/>
          <a:lstStyle/>
          <a:p>
            <a:r>
              <a:rPr altLang="nl-NL" b="1" dirty="0">
                <a:solidFill>
                  <a:srgbClr val="0070C0"/>
                </a:solidFill>
              </a:rPr>
              <a:t>Wat te doen bij vermoeden LLWI?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903293-24A1-4220-8C3F-5090D96965BC}"/>
              </a:ext>
            </a:extLst>
          </p:cNvPr>
          <p:cNvSpPr txBox="1"/>
          <p:nvPr/>
        </p:nvSpPr>
        <p:spPr bwMode="auto">
          <a:xfrm>
            <a:off x="598273" y="1412776"/>
            <a:ext cx="9862156" cy="3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Geen controles nodig</a:t>
            </a:r>
          </a:p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Na uurtje opnieuw patiënt checken</a:t>
            </a:r>
          </a:p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Meten RR/Pols/Temperatuur/</a:t>
            </a:r>
          </a:p>
          <a:p>
            <a:pPr algn="l">
              <a:buNone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	Saturatie/Ademhalingsfrequentie</a:t>
            </a:r>
          </a:p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Arts inschakelen</a:t>
            </a:r>
          </a:p>
          <a:p>
            <a:pPr>
              <a:spcBef>
                <a:spcPct val="20000"/>
              </a:spcBef>
              <a:defRPr/>
            </a:pPr>
            <a:endParaRPr lang="nl-NL" sz="3599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700" y="1526205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0867"/>
      </p:ext>
    </p:extLst>
  </p:cSld>
  <p:clrMapOvr>
    <a:masterClrMapping/>
  </p:clrMapOvr>
  <p:transition spd="slow" advClick="0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197869" y="334182"/>
            <a:ext cx="10199000" cy="1223644"/>
          </a:xfrm>
        </p:spPr>
        <p:txBody>
          <a:bodyPr/>
          <a:lstStyle/>
          <a:p>
            <a:r>
              <a:rPr altLang="nl-NL" b="1" dirty="0">
                <a:solidFill>
                  <a:srgbClr val="0070C0"/>
                </a:solidFill>
              </a:rPr>
              <a:t>Wat te doen bij vermoeden LLWI?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903293-24A1-4220-8C3F-5090D96965BC}"/>
              </a:ext>
            </a:extLst>
          </p:cNvPr>
          <p:cNvSpPr txBox="1"/>
          <p:nvPr/>
        </p:nvSpPr>
        <p:spPr bwMode="auto">
          <a:xfrm>
            <a:off x="1702944" y="1130899"/>
            <a:ext cx="9862156" cy="3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Geen controles nodig</a:t>
            </a:r>
          </a:p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FF0000"/>
                </a:solidFill>
                <a:latin typeface="+mj-lt"/>
              </a:rPr>
              <a:t>Na uurtje opnieuw patiënt checken</a:t>
            </a:r>
          </a:p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FF0000"/>
                </a:solidFill>
                <a:latin typeface="+mj-lt"/>
              </a:rPr>
              <a:t>Meten RR/Pols/Temperatuur/Saturatie/</a:t>
            </a:r>
          </a:p>
          <a:p>
            <a:pPr algn="l">
              <a:buNone/>
              <a:defRPr/>
            </a:pPr>
            <a:r>
              <a:rPr lang="nl-NL" sz="3200" kern="0" dirty="0">
                <a:solidFill>
                  <a:srgbClr val="FF0000"/>
                </a:solidFill>
                <a:latin typeface="+mj-lt"/>
              </a:rPr>
              <a:t>	Ademhalingsfrequentie</a:t>
            </a:r>
          </a:p>
          <a:p>
            <a:pPr marL="514350" indent="-514350" algn="l">
              <a:buFont typeface="+mj-lt"/>
              <a:buAutoNum type="alphaLcPeriod"/>
              <a:defRPr/>
            </a:pPr>
            <a:r>
              <a:rPr lang="nl-NL" sz="3200" kern="0" dirty="0">
                <a:solidFill>
                  <a:srgbClr val="FF0000"/>
                </a:solidFill>
                <a:latin typeface="+mj-lt"/>
              </a:rPr>
              <a:t>Arts inschakelen</a:t>
            </a:r>
          </a:p>
          <a:p>
            <a:pPr>
              <a:spcBef>
                <a:spcPct val="20000"/>
              </a:spcBef>
              <a:defRPr/>
            </a:pPr>
            <a:endParaRPr lang="nl-NL" sz="3599" kern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312382"/>
      </p:ext>
    </p:extLst>
  </p:cSld>
  <p:clrMapOvr>
    <a:masterClrMapping/>
  </p:clrMapOvr>
  <p:transition spd="slow" advClick="0"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407881" y="334182"/>
            <a:ext cx="10988988" cy="1223644"/>
          </a:xfrm>
        </p:spPr>
        <p:txBody>
          <a:bodyPr/>
          <a:lstStyle/>
          <a:p>
            <a:pPr eaLnBrk="1" hangingPunct="1"/>
            <a:r>
              <a:rPr lang="nl-NL" altLang="nl-NL" b="1" dirty="0">
                <a:solidFill>
                  <a:srgbClr val="0070C0"/>
                </a:solidFill>
              </a:rPr>
              <a:t>Observaties bij LLWI: melden aan arts</a:t>
            </a: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903293-24A1-4220-8C3F-5090D96965BC}"/>
              </a:ext>
            </a:extLst>
          </p:cNvPr>
          <p:cNvSpPr txBox="1"/>
          <p:nvPr/>
        </p:nvSpPr>
        <p:spPr bwMode="auto">
          <a:xfrm>
            <a:off x="1271257" y="1413400"/>
            <a:ext cx="9862156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lvl="1" indent="-571500" algn="l">
              <a:buFont typeface="Arial" panose="020B0604020202020204" pitchFamily="34" charset="0"/>
              <a:buChar char="•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Mate van ziek zijn </a:t>
            </a:r>
            <a:r>
              <a:rPr lang="nl-NL" sz="3200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 ‘ernstig’ = risico overlijden</a:t>
            </a:r>
            <a:endParaRPr lang="nl-NL" sz="3200" kern="0" dirty="0">
              <a:solidFill>
                <a:srgbClr val="0070C0"/>
              </a:solidFill>
              <a:latin typeface="+mj-lt"/>
            </a:endParaRPr>
          </a:p>
          <a:p>
            <a:pPr marL="571500" lvl="1" indent="-571500" algn="l">
              <a:buFont typeface="Arial" panose="020B0604020202020204" pitchFamily="34" charset="0"/>
              <a:buChar char="•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Klachten: benauwdheid, hoesten, ophoesten/helderheid sputum</a:t>
            </a:r>
          </a:p>
          <a:p>
            <a:pPr marL="571500" lvl="1" indent="-571500" algn="l">
              <a:buFont typeface="Arial" panose="020B0604020202020204" pitchFamily="34" charset="0"/>
              <a:buChar char="•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Eventueel vermoeden van aspiratie</a:t>
            </a:r>
          </a:p>
          <a:p>
            <a:pPr marL="571500" lvl="1" indent="-571500" algn="l">
              <a:buFont typeface="Arial" panose="020B0604020202020204" pitchFamily="34" charset="0"/>
              <a:buChar char="•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Temperatuur, ademhaling, pols, zuurstofsaturatie</a:t>
            </a:r>
            <a:endParaRPr lang="nl-NL" sz="3200" strike="sngStrike" kern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294477"/>
      </p:ext>
    </p:extLst>
  </p:cSld>
  <p:clrMapOvr>
    <a:masterClrMapping/>
  </p:clrMapOvr>
  <p:transition spd="slow"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125859" y="334182"/>
            <a:ext cx="10271009" cy="1223644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Hoe stelt de dokter (ernst van) LLWI vast?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903293-24A1-4220-8C3F-5090D96965BC}"/>
              </a:ext>
            </a:extLst>
          </p:cNvPr>
          <p:cNvSpPr txBox="1"/>
          <p:nvPr/>
        </p:nvSpPr>
        <p:spPr bwMode="auto">
          <a:xfrm>
            <a:off x="1125859" y="1700808"/>
            <a:ext cx="10729193" cy="443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191" indent="-571329" algn="l">
              <a:buFont typeface="Wingdings" panose="05000000000000000000" pitchFamily="2" charset="2"/>
              <a:buChar char="Ø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Op basis van de klachten</a:t>
            </a:r>
          </a:p>
          <a:p>
            <a:pPr marL="1028391" lvl="2" indent="-571329" algn="l"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70C0"/>
                </a:solidFill>
                <a:latin typeface="+mj-lt"/>
              </a:rPr>
              <a:t>Acuut hoesten (specifiek)</a:t>
            </a:r>
          </a:p>
          <a:p>
            <a:pPr marL="1028391" lvl="2" indent="-571329" algn="l"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70C0"/>
                </a:solidFill>
                <a:latin typeface="+mj-lt"/>
              </a:rPr>
              <a:t>Snel ademhalen (&gt;25), benauwdheid, koorts (≥38˚C), delier, snelle pols (&gt;100), lage bloeddruk (aspecifiek)</a:t>
            </a:r>
          </a:p>
          <a:p>
            <a:pPr marL="1028391" lvl="2" indent="-571329" algn="l">
              <a:buFont typeface="Arial" panose="020B0604020202020204" pitchFamily="34" charset="0"/>
              <a:buChar char="•"/>
              <a:defRPr/>
            </a:pPr>
            <a:r>
              <a:rPr lang="nl-NL" sz="2400" kern="0" dirty="0">
                <a:solidFill>
                  <a:srgbClr val="0070C0"/>
                </a:solidFill>
                <a:latin typeface="+mj-lt"/>
              </a:rPr>
              <a:t>Algemeen: mate van ziek zijn</a:t>
            </a:r>
          </a:p>
          <a:p>
            <a:pPr marL="571191" indent="-571329" algn="l">
              <a:buFont typeface="Wingdings" panose="05000000000000000000" pitchFamily="2" charset="2"/>
              <a:buChar char="Ø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Luisteren naar de longen</a:t>
            </a:r>
          </a:p>
          <a:p>
            <a:pPr marL="571191" indent="-571329" algn="l">
              <a:buFont typeface="Wingdings" panose="05000000000000000000" pitchFamily="2" charset="2"/>
              <a:buChar char="Ø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Bloedonderzoek bij matig ziek: infectiewaarden (CRP)</a:t>
            </a:r>
          </a:p>
          <a:p>
            <a:pPr marL="571191" indent="-571329" algn="l">
              <a:buFont typeface="Wingdings" panose="05000000000000000000" pitchFamily="2" charset="2"/>
              <a:buChar char="Ø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Longfoto (bij hoge uitzondering)</a:t>
            </a:r>
          </a:p>
          <a:p>
            <a:pPr marL="571329" indent="-571329">
              <a:buFont typeface="Arial" panose="020B0604020202020204" pitchFamily="34" charset="0"/>
              <a:buChar char="•"/>
              <a:defRPr/>
            </a:pPr>
            <a:endParaRPr lang="nl-NL" sz="3599" kern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552928"/>
      </p:ext>
    </p:extLst>
  </p:cSld>
  <p:clrMapOvr>
    <a:masterClrMapping/>
  </p:clrMapOvr>
  <p:transition spd="slow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407881" y="334182"/>
            <a:ext cx="10988988" cy="1223644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Behandeling LLWI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903293-24A1-4220-8C3F-5090D96965BC}"/>
              </a:ext>
            </a:extLst>
          </p:cNvPr>
          <p:cNvSpPr txBox="1"/>
          <p:nvPr/>
        </p:nvSpPr>
        <p:spPr bwMode="auto">
          <a:xfrm>
            <a:off x="380701" y="1268760"/>
            <a:ext cx="10725532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lvl="1" indent="-571500" algn="l">
              <a:buFont typeface="Wingdings" panose="05000000000000000000" pitchFamily="2" charset="2"/>
              <a:buChar char="Ø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Antibiotica </a:t>
            </a:r>
            <a:r>
              <a:rPr lang="nl-NL" sz="3200" i="1" kern="0" dirty="0">
                <a:solidFill>
                  <a:srgbClr val="0070C0"/>
                </a:solidFill>
                <a:latin typeface="+mj-lt"/>
              </a:rPr>
              <a:t>(tenzij afspraak geen AB)</a:t>
            </a:r>
            <a:r>
              <a:rPr lang="nl-NL" sz="3200" kern="0" dirty="0">
                <a:solidFill>
                  <a:srgbClr val="0070C0"/>
                </a:solidFill>
                <a:latin typeface="+mj-lt"/>
              </a:rPr>
              <a:t> bij </a:t>
            </a:r>
          </a:p>
          <a:p>
            <a:pPr marL="1028529" lvl="2" indent="-571329" algn="l">
              <a:buFont typeface="Arial" panose="020B0604020202020204" pitchFamily="34" charset="0"/>
              <a:buChar char="•"/>
              <a:defRPr/>
            </a:pPr>
            <a:r>
              <a:rPr lang="nl-NL" sz="2800" kern="0" dirty="0">
                <a:solidFill>
                  <a:srgbClr val="0070C0"/>
                </a:solidFill>
                <a:latin typeface="+mj-lt"/>
              </a:rPr>
              <a:t>(Vermoeden) longontsteking</a:t>
            </a:r>
          </a:p>
          <a:p>
            <a:pPr marL="1028529" lvl="2" indent="-571329" algn="l">
              <a:buFont typeface="Arial" panose="020B0604020202020204" pitchFamily="34" charset="0"/>
              <a:buChar char="•"/>
              <a:defRPr/>
            </a:pPr>
            <a:r>
              <a:rPr lang="nl-NL" sz="2800" kern="0" dirty="0">
                <a:solidFill>
                  <a:srgbClr val="0070C0"/>
                </a:solidFill>
                <a:latin typeface="+mj-lt"/>
              </a:rPr>
              <a:t>Risico op complicaties = ziekenhuisopname of overlijden</a:t>
            </a:r>
          </a:p>
          <a:p>
            <a:pPr marL="571500" indent="-571500" algn="l">
              <a:buFont typeface="Wingdings" panose="05000000000000000000" pitchFamily="2" charset="2"/>
              <a:buChar char="Ø"/>
              <a:defRPr/>
            </a:pPr>
            <a:endParaRPr lang="nl-NL" sz="3200" kern="0" dirty="0">
              <a:solidFill>
                <a:srgbClr val="0070C0"/>
              </a:solidFill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Afwachtend beleid bij</a:t>
            </a:r>
          </a:p>
          <a:p>
            <a:pPr marL="1028700" lvl="1" indent="-571500" algn="l">
              <a:buFont typeface="Arial" panose="020B0604020202020204" pitchFamily="34" charset="0"/>
              <a:buChar char="•"/>
              <a:defRPr/>
            </a:pPr>
            <a:r>
              <a:rPr lang="nl-NL" sz="2800" kern="0" dirty="0">
                <a:solidFill>
                  <a:srgbClr val="0070C0"/>
                </a:solidFill>
                <a:latin typeface="+mj-lt"/>
              </a:rPr>
              <a:t>Matig </a:t>
            </a:r>
            <a:r>
              <a:rPr lang="nl-NL" sz="2800" kern="0" dirty="0" err="1">
                <a:solidFill>
                  <a:srgbClr val="0070C0"/>
                </a:solidFill>
                <a:latin typeface="+mj-lt"/>
              </a:rPr>
              <a:t>ziek+lage</a:t>
            </a:r>
            <a:r>
              <a:rPr lang="nl-NL" sz="2800" kern="0" dirty="0">
                <a:solidFill>
                  <a:srgbClr val="0070C0"/>
                </a:solidFill>
                <a:latin typeface="+mj-lt"/>
              </a:rPr>
              <a:t> infectiewaarden (CRP)</a:t>
            </a:r>
          </a:p>
          <a:p>
            <a:pPr lvl="1" algn="l">
              <a:buNone/>
              <a:defRPr/>
            </a:pPr>
            <a:endParaRPr lang="nl-NL" sz="2400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684" y="2852936"/>
            <a:ext cx="351865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7000"/>
      </p:ext>
    </p:extLst>
  </p:cSld>
  <p:clrMapOvr>
    <a:masterClrMapping/>
  </p:clrMapOvr>
  <p:transition spd="slow"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197868" y="334182"/>
            <a:ext cx="8783320" cy="646546"/>
          </a:xfrm>
        </p:spPr>
        <p:txBody>
          <a:bodyPr/>
          <a:lstStyle/>
          <a:p>
            <a:pPr eaLnBrk="1" hangingPunct="1"/>
            <a:r>
              <a:rPr lang="nl-NL" altLang="nl-NL" b="1" dirty="0">
                <a:solidFill>
                  <a:srgbClr val="0070C0"/>
                </a:solidFill>
              </a:rPr>
              <a:t>Helpen antibiotica altijd?</a:t>
            </a: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/>
          <p:cNvSpPr txBox="1"/>
          <p:nvPr/>
        </p:nvSpPr>
        <p:spPr bwMode="auto">
          <a:xfrm>
            <a:off x="765820" y="1268760"/>
            <a:ext cx="10873208" cy="38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0" indent="-571500" algn="l" eaLnBrk="0" hangingPunct="0">
              <a:buClrTx/>
              <a:buFont typeface="Arial" panose="020B0604020202020204" pitchFamily="34" charset="0"/>
              <a:buChar char="•"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Nee,</a:t>
            </a:r>
            <a:r>
              <a:rPr kumimoji="0" lang="nl-NL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</a:t>
            </a: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acteriën</a:t>
            </a:r>
            <a:r>
              <a:rPr kumimoji="0" lang="nl-NL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kunnen resistent worden voor bepaalde antibiotica </a:t>
            </a:r>
            <a:r>
              <a:rPr lang="nl-NL" altLang="nl-NL" sz="3200" dirty="0">
                <a:solidFill>
                  <a:srgbClr val="0070C0"/>
                </a:solidFill>
              </a:rPr>
              <a:t>(antibioticaresistentie),</a:t>
            </a:r>
            <a:endParaRPr kumimoji="0" lang="nl-NL" sz="3200" i="0" u="none" strike="noStrike" kern="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571500" marR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Behandeling met dat</a:t>
            </a:r>
            <a:r>
              <a:rPr kumimoji="0" lang="nl-NL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antibioticum</a:t>
            </a:r>
            <a:r>
              <a:rPr kumimoji="0" lang="nl-NL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werkt dan niet </a:t>
            </a:r>
          </a:p>
          <a:p>
            <a:pPr marL="571500" indent="-571500" algn="l" eaLnBrk="0" hangingPunct="0">
              <a:buClrTx/>
              <a:buFont typeface="Arial" panose="020B0604020202020204" pitchFamily="34" charset="0"/>
              <a:buChar char="•"/>
            </a:pPr>
            <a:r>
              <a:rPr lang="nl-NL" sz="3200" kern="0" dirty="0">
                <a:solidFill>
                  <a:srgbClr val="0070C0"/>
                </a:solidFill>
                <a:latin typeface="+mj-lt"/>
                <a:ea typeface="+mn-ea"/>
              </a:rPr>
              <a:t>Wat helpt tegen antibioticaresistentie?</a:t>
            </a:r>
          </a:p>
          <a:p>
            <a:pPr marL="1028700" lvl="1" indent="-398463" algn="l" eaLnBrk="0" hangingPunct="0">
              <a:buClrTx/>
              <a:buFont typeface="Wingdings" panose="05000000000000000000" pitchFamily="2" charset="2"/>
              <a:buChar char="ü"/>
            </a:pPr>
            <a:r>
              <a:rPr lang="nl-NL" sz="2800" kern="0" dirty="0">
                <a:solidFill>
                  <a:srgbClr val="0070C0"/>
                </a:solidFill>
                <a:latin typeface="+mj-lt"/>
                <a:ea typeface="+mn-ea"/>
              </a:rPr>
              <a:t>Alleen antibiotica voorschrijven op indicatie</a:t>
            </a:r>
            <a:endParaRPr kumimoji="0" lang="nl-NL" sz="2800" b="0" i="0" u="none" strike="noStrike" kern="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1028700" lvl="1" indent="-398463" algn="l" eaLnBrk="0" hangingPunct="0">
              <a:buClrTx/>
              <a:buFont typeface="Wingdings" panose="05000000000000000000" pitchFamily="2" charset="2"/>
              <a:buChar char="ü"/>
            </a:pPr>
            <a:r>
              <a:rPr lang="nl-NL" sz="2800" kern="0" dirty="0">
                <a:solidFill>
                  <a:srgbClr val="0070C0"/>
                </a:solidFill>
                <a:latin typeface="+mj-lt"/>
                <a:ea typeface="+mn-ea"/>
              </a:rPr>
              <a:t>Juiste antibiotica in juiste dosering met juiste duur</a:t>
            </a:r>
          </a:p>
          <a:p>
            <a:pPr marL="1028700" lvl="1" indent="-398463" algn="l" eaLnBrk="0" hangingPunct="0">
              <a:buClrTx/>
              <a:buFont typeface="Wingdings" panose="05000000000000000000" pitchFamily="2" charset="2"/>
              <a:buChar char="ü"/>
            </a:pPr>
            <a:r>
              <a:rPr lang="nl-NL" sz="2800" kern="0" baseline="0" dirty="0">
                <a:solidFill>
                  <a:srgbClr val="0070C0"/>
                </a:solidFill>
                <a:latin typeface="+mj-lt"/>
                <a:ea typeface="+mn-ea"/>
              </a:rPr>
              <a:t>Voorkomen</a:t>
            </a:r>
            <a:r>
              <a:rPr lang="nl-NL" sz="2800" kern="0" dirty="0">
                <a:solidFill>
                  <a:srgbClr val="0070C0"/>
                </a:solidFill>
                <a:latin typeface="+mj-lt"/>
                <a:ea typeface="+mn-ea"/>
              </a:rPr>
              <a:t> van infectie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" t="-1" r="-629" b="6294"/>
          <a:stretch/>
        </p:blipFill>
        <p:spPr>
          <a:xfrm>
            <a:off x="6670476" y="4581128"/>
            <a:ext cx="3168352" cy="21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5616"/>
      </p:ext>
    </p:extLst>
  </p:cSld>
  <p:clrMapOvr>
    <a:masterClrMapping/>
  </p:clrMapOvr>
  <p:transition spd="slow"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839569" y="334182"/>
            <a:ext cx="10509687" cy="1223644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Hoe verlichten klachten/symptomen?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C8324B-0EB9-46AD-B3F1-7D73249387C2}"/>
              </a:ext>
            </a:extLst>
          </p:cNvPr>
          <p:cNvSpPr txBox="1"/>
          <p:nvPr/>
        </p:nvSpPr>
        <p:spPr bwMode="auto">
          <a:xfrm>
            <a:off x="830687" y="1124744"/>
            <a:ext cx="10725531" cy="52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b="1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Benauwdheid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nl-NL" sz="2799" kern="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pufjes of vernevelen met bronchusverwijders, lage dosis morfine, rechtop laten zitten, zuurstof bij lage saturatie 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b="1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Pijn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 pijnbestrijding (ook opioïden/morfine) 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b="1" kern="0" dirty="0">
                <a:solidFill>
                  <a:srgbClr val="0070C0"/>
                </a:solidFill>
                <a:latin typeface="+mj-lt"/>
              </a:rPr>
              <a:t>Delier</a:t>
            </a:r>
            <a:r>
              <a:rPr lang="nl-NL" sz="2799" kern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 behandelen oorzaak en zo nodig behandelen met medicatie o.b.v. geldende richtlijn 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b="1" kern="0" dirty="0">
                <a:solidFill>
                  <a:srgbClr val="0070C0"/>
                </a:solidFill>
                <a:latin typeface="+mj-lt"/>
              </a:rPr>
              <a:t>Uitdroging</a:t>
            </a:r>
            <a:r>
              <a:rPr lang="nl-NL" sz="2799" kern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 vaker kleine beetjes drinken of vocht via sonde of infuus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b="1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Sufheid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 waar mogelijk </a:t>
            </a:r>
            <a:r>
              <a:rPr lang="nl-NL" sz="2799" kern="0" dirty="0" err="1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sufmakende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medicatie verminderen 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endParaRPr lang="nl-NL" sz="2799" kern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416977"/>
      </p:ext>
    </p:extLst>
  </p:cSld>
  <p:clrMapOvr>
    <a:masterClrMapping/>
  </p:clrMapOvr>
  <p:transition spd="slow" advClick="0"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405780" y="836712"/>
            <a:ext cx="10873208" cy="646546"/>
          </a:xfrm>
        </p:spPr>
        <p:txBody>
          <a:bodyPr/>
          <a:lstStyle/>
          <a:p>
            <a:r>
              <a:rPr lang="nl-NL" altLang="nl-NL" b="1" dirty="0">
                <a:solidFill>
                  <a:srgbClr val="0070C0"/>
                </a:solidFill>
              </a:rPr>
              <a:t>Hoe verlichten klachten/symptomen? (2)</a:t>
            </a: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40E6A0-2D3A-4A2F-9616-0D74A77568E3}"/>
              </a:ext>
            </a:extLst>
          </p:cNvPr>
          <p:cNvSpPr txBox="1"/>
          <p:nvPr/>
        </p:nvSpPr>
        <p:spPr bwMode="auto">
          <a:xfrm>
            <a:off x="765820" y="1772816"/>
            <a:ext cx="11070869" cy="266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Hulp bij ophoesten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Droge mond/lippen </a:t>
            </a:r>
            <a:r>
              <a:rPr lang="nl-NL" sz="2799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nl-NL" sz="2400" kern="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regelmatig mond bevochtigen (bijv. slokjes water of mond bevochtigen met een nat gaasje, mondspoeling/-spray/-gel); lippen vet houden (bijv. vaseline)</a:t>
            </a:r>
            <a:endParaRPr lang="nl-NL" sz="2400" kern="0" dirty="0">
              <a:solidFill>
                <a:srgbClr val="0070C0"/>
              </a:solidFill>
              <a:latin typeface="+mj-lt"/>
            </a:endParaRP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Behandelen obstipatie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endParaRPr lang="nl-NL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3789040"/>
            <a:ext cx="3744416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465"/>
      </p:ext>
    </p:extLst>
  </p:cSld>
  <p:clrMapOvr>
    <a:masterClrMapping/>
  </p:clrMapOvr>
  <p:transition spd="slow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981844" y="334182"/>
            <a:ext cx="10729192" cy="1223644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Vandaag klinische les over LLWI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41653A9-1D29-429C-85DD-00AFDE233561}"/>
              </a:ext>
            </a:extLst>
          </p:cNvPr>
          <p:cNvSpPr txBox="1"/>
          <p:nvPr/>
        </p:nvSpPr>
        <p:spPr bwMode="auto">
          <a:xfrm>
            <a:off x="981844" y="980728"/>
            <a:ext cx="10441160" cy="533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Diagnostiek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Herkennen (alarm)symptomen, hoe stelt dokter LLWI vast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Behandeling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Behandelopties, waar opletten, wanneer dokter roepen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Voorkomen antibioticaresistentie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Wanneer wel/niet antibiotica (AB)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nl-NL" sz="2399" b="1" kern="0" dirty="0">
                <a:solidFill>
                  <a:srgbClr val="0070C0"/>
                </a:solidFill>
              </a:rPr>
              <a:t>Verzorging</a:t>
            </a:r>
            <a:endParaRPr lang="nl-NL" sz="2399" kern="0" dirty="0">
              <a:solidFill>
                <a:srgbClr val="0070C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</a:rPr>
              <a:t> H</a:t>
            </a:r>
            <a:r>
              <a:rPr lang="nl-NL" sz="2399" kern="0" dirty="0">
                <a:solidFill>
                  <a:srgbClr val="0070C0"/>
                </a:solidFill>
                <a:latin typeface="+mj-lt"/>
              </a:rPr>
              <a:t>oe symptoomverlichting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nl-NL" sz="2399" b="1" kern="0" dirty="0">
                <a:solidFill>
                  <a:srgbClr val="0070C0"/>
                </a:solidFill>
              </a:rPr>
              <a:t>Bijzonderheden bij mensen met dementie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Preventie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Mondzorg en signaleren risico’s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nl-NL" sz="2399" b="1" kern="0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772" y="2996952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28636"/>
      </p:ext>
    </p:extLst>
  </p:cSld>
  <p:clrMapOvr>
    <a:masterClrMapping/>
  </p:clrMapOvr>
  <p:transition spd="slow" advClick="0" advTm="1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405781" y="334182"/>
            <a:ext cx="10873208" cy="646546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rgbClr val="0070C0"/>
                </a:solidFill>
              </a:rPr>
              <a:t>Wat kun je nog meer doen?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40E6A0-2D3A-4A2F-9616-0D74A77568E3}"/>
              </a:ext>
            </a:extLst>
          </p:cNvPr>
          <p:cNvSpPr txBox="1"/>
          <p:nvPr/>
        </p:nvSpPr>
        <p:spPr bwMode="auto">
          <a:xfrm>
            <a:off x="784183" y="1124744"/>
            <a:ext cx="11070869" cy="20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329" indent="-571329" algn="l">
              <a:buFont typeface="Wingdings" panose="05000000000000000000" pitchFamily="2" charset="2"/>
              <a:buChar char="Ø"/>
              <a:defRPr/>
            </a:pPr>
            <a:r>
              <a:rPr lang="nl-NL" sz="2799" b="1" kern="0" dirty="0">
                <a:solidFill>
                  <a:srgbClr val="0070C0"/>
                </a:solidFill>
                <a:latin typeface="+mj-lt"/>
              </a:rPr>
              <a:t>Wat kun je nog meer doen?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Zo snel mogelijk mobiliseren aan de hand van klachten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Hulp waar nodig bij ADL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Zorgen voor voldoende </a:t>
            </a:r>
            <a:r>
              <a:rPr lang="nl-NL" sz="2799" kern="0" dirty="0" err="1">
                <a:solidFill>
                  <a:srgbClr val="0070C0"/>
                </a:solidFill>
                <a:latin typeface="+mj-lt"/>
              </a:rPr>
              <a:t>voedingintake</a:t>
            </a:r>
            <a:endParaRPr lang="nl-NL" sz="2799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72" y="2161694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0632"/>
      </p:ext>
    </p:extLst>
  </p:cSld>
  <p:clrMapOvr>
    <a:masterClrMapping/>
  </p:clrMapOvr>
  <p:transition spd="slow" advClick="0" advTm="1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550719" y="332656"/>
            <a:ext cx="8974732" cy="791957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Wanneer weer een dokter nodig?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05BCFB2-9CB9-4571-8B2A-D1EFDF01A4BC}"/>
              </a:ext>
            </a:extLst>
          </p:cNvPr>
          <p:cNvSpPr txBox="1"/>
          <p:nvPr/>
        </p:nvSpPr>
        <p:spPr bwMode="auto">
          <a:xfrm>
            <a:off x="550719" y="1413400"/>
            <a:ext cx="9790737" cy="336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Plan met arts evaluatiemoment in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Als cliënt zieker wordt (slechter aanspreekbaar, onvoldoende vochtintake, dalende RR, koude rillingen, toenemende verwardheid, cyanose)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Als er met antibioticum geen verbetering is binnen 48 uur.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Als symptoomverlichting nodig is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828" y="1124613"/>
            <a:ext cx="2142235" cy="36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5383"/>
      </p:ext>
    </p:extLst>
  </p:cSld>
  <p:clrMapOvr>
    <a:masterClrMapping/>
  </p:clrMapOvr>
  <p:transition spd="slow" advClick="0" advTm="1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765820" y="440914"/>
            <a:ext cx="8565507" cy="1223644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Preventie van LLWI</a:t>
            </a:r>
            <a:br>
              <a:rPr altLang="nl-NL" dirty="0">
                <a:solidFill>
                  <a:srgbClr val="FF0000"/>
                </a:solidFill>
              </a:rPr>
            </a:b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3ED2DE1-A00A-44D4-8C46-2570A6FD9F82}"/>
              </a:ext>
            </a:extLst>
          </p:cNvPr>
          <p:cNvSpPr txBox="1"/>
          <p:nvPr/>
        </p:nvSpPr>
        <p:spPr bwMode="auto">
          <a:xfrm>
            <a:off x="621804" y="1916832"/>
            <a:ext cx="99335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Goede mondzorg: </a:t>
            </a:r>
            <a:r>
              <a:rPr lang="nl-NL" altLang="nl-NL" sz="3200" kern="0" dirty="0">
                <a:solidFill>
                  <a:srgbClr val="0070C0"/>
                </a:solidFill>
              </a:rPr>
              <a:t>2 x </a:t>
            </a:r>
            <a:r>
              <a:rPr lang="nl-NL" altLang="nl-NL" sz="3200" kern="0" dirty="0" err="1">
                <a:solidFill>
                  <a:srgbClr val="0070C0"/>
                </a:solidFill>
              </a:rPr>
              <a:t>dgs</a:t>
            </a:r>
            <a:r>
              <a:rPr lang="nl-NL" altLang="nl-NL" sz="3200" kern="0" dirty="0">
                <a:solidFill>
                  <a:srgbClr val="0070C0"/>
                </a:solidFill>
              </a:rPr>
              <a:t> reinigen gebit(sprothese) en mondholte</a:t>
            </a: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3200" kern="0" dirty="0">
                <a:solidFill>
                  <a:srgbClr val="0070C0"/>
                </a:solidFill>
                <a:latin typeface="+mj-lt"/>
              </a:rPr>
              <a:t>Zo nodig mondhygiëniste inschakelen</a:t>
            </a:r>
            <a:endParaRPr lang="nl-NL" sz="3199" kern="0" dirty="0">
              <a:solidFill>
                <a:srgbClr val="0070C0"/>
              </a:solidFill>
              <a:latin typeface="+mj-lt"/>
            </a:endParaRPr>
          </a:p>
          <a:p>
            <a:pPr marL="571329" indent="-571329" algn="l">
              <a:buFont typeface="Arial" panose="020B0604020202020204" pitchFamily="34" charset="0"/>
              <a:buChar char="•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Signaleren </a:t>
            </a:r>
            <a:r>
              <a:rPr lang="nl-NL" sz="3199" kern="0" dirty="0" err="1">
                <a:solidFill>
                  <a:srgbClr val="0070C0"/>
                </a:solidFill>
                <a:latin typeface="+mj-lt"/>
              </a:rPr>
              <a:t>alarmsymtomen</a:t>
            </a:r>
            <a:r>
              <a:rPr lang="nl-NL" sz="3199" kern="0" dirty="0">
                <a:solidFill>
                  <a:srgbClr val="0070C0"/>
                </a:solidFill>
                <a:latin typeface="+mj-lt"/>
              </a:rPr>
              <a:t>: aspiratie/slikproblemen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3610" y="370450"/>
            <a:ext cx="3307183" cy="21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22241"/>
      </p:ext>
    </p:extLst>
  </p:cSld>
  <p:clrMapOvr>
    <a:masterClrMapping/>
  </p:clrMapOvr>
  <p:transition spd="slow" advClick="0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3070076" y="404664"/>
            <a:ext cx="8711312" cy="1223644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'</a:t>
            </a:r>
            <a:r>
              <a:rPr altLang="nl-NL" b="1" dirty="0" err="1">
                <a:solidFill>
                  <a:srgbClr val="0070C0"/>
                </a:solidFill>
              </a:rPr>
              <a:t>Alarm'signalen</a:t>
            </a:r>
            <a:r>
              <a:rPr altLang="nl-NL" b="1" dirty="0">
                <a:solidFill>
                  <a:srgbClr val="0070C0"/>
                </a:solidFill>
              </a:rPr>
              <a:t> aspiratie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72E4A9E-A6C6-42F0-B24A-A4625A04D7F8}"/>
              </a:ext>
            </a:extLst>
          </p:cNvPr>
          <p:cNvSpPr txBox="1"/>
          <p:nvPr/>
        </p:nvSpPr>
        <p:spPr bwMode="auto">
          <a:xfrm>
            <a:off x="2277988" y="1268976"/>
            <a:ext cx="11303231" cy="353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85729" lvl="2" indent="-571329" algn="l">
              <a:buFont typeface="Wingdings" panose="05000000000000000000" pitchFamily="2" charset="2"/>
              <a:buChar char="Ø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Vaker LLWI binnen 1 jaar</a:t>
            </a:r>
          </a:p>
          <a:p>
            <a:pPr marL="1485729" lvl="2" indent="-571329" algn="l">
              <a:buFont typeface="Wingdings" panose="05000000000000000000" pitchFamily="2" charset="2"/>
              <a:buChar char="Ø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Slikklachten </a:t>
            </a:r>
          </a:p>
          <a:p>
            <a:pPr marL="1485729" lvl="2" indent="-571329" algn="l">
              <a:buFont typeface="Wingdings" panose="05000000000000000000" pitchFamily="2" charset="2"/>
              <a:buChar char="Ø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Voedselresten in mond</a:t>
            </a:r>
          </a:p>
          <a:p>
            <a:pPr marL="1485729" lvl="2" indent="-571329" algn="l">
              <a:buFont typeface="Wingdings" panose="05000000000000000000" pitchFamily="2" charset="2"/>
              <a:buChar char="Ø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Hoesten </a:t>
            </a:r>
          </a:p>
          <a:p>
            <a:pPr marL="1485729" lvl="2" indent="-571329" algn="l">
              <a:buFont typeface="Wingdings" panose="05000000000000000000" pitchFamily="2" charset="2"/>
              <a:buChar char="Ø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Veel keel schrapen</a:t>
            </a:r>
          </a:p>
          <a:p>
            <a:pPr marL="1485729" lvl="2" indent="-571329" algn="l">
              <a:buFont typeface="Wingdings" panose="05000000000000000000" pitchFamily="2" charset="2"/>
              <a:buChar char="Ø"/>
              <a:defRPr/>
            </a:pPr>
            <a:r>
              <a:rPr lang="nl-NL" sz="3199" kern="0" dirty="0">
                <a:solidFill>
                  <a:srgbClr val="0070C0"/>
                </a:solidFill>
                <a:latin typeface="+mj-lt"/>
              </a:rPr>
              <a:t>‘Natte’ stem: vochtig geluid bij praten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7" y="1803367"/>
            <a:ext cx="2671997" cy="23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4141"/>
      </p:ext>
    </p:extLst>
  </p:cSld>
  <p:clrMapOvr>
    <a:masterClrMapping/>
  </p:clrMapOvr>
  <p:transition spd="slow" advClick="0" advTm="1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765820" y="334181"/>
            <a:ext cx="10872286" cy="718951"/>
          </a:xfrm>
        </p:spPr>
        <p:txBody>
          <a:bodyPr/>
          <a:lstStyle/>
          <a:p>
            <a:pPr marL="342797" indent="-342797"/>
            <a:r>
              <a:rPr altLang="nl-NL" b="1" dirty="0">
                <a:solidFill>
                  <a:srgbClr val="0070C0"/>
                </a:solidFill>
              </a:rPr>
              <a:t>Terug naar casus mevrouw van Aak (77) </a:t>
            </a:r>
            <a:br>
              <a:rPr altLang="nl-NL" sz="2399" dirty="0"/>
            </a:b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197868" y="1556792"/>
            <a:ext cx="9214625" cy="35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Loopt slecht, reuma, diabetes, COPD, stevige roker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Meestal levendig, nu op bed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Voelt heet en klam aan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Snelle ademhaling, kan nauwelijks praten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Is verward, eten &amp; drinken niet aangeraakt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endParaRPr lang="nl-NL" sz="2399" kern="0" dirty="0">
              <a:solidFill>
                <a:srgbClr val="0070C0"/>
              </a:solidFill>
              <a:latin typeface="+mj-lt"/>
            </a:endParaRP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Wat denk je?</a:t>
            </a: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Wat doe je?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27" y="1988840"/>
            <a:ext cx="2216752" cy="39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0989"/>
      </p:ext>
    </p:extLst>
  </p:cSld>
  <p:clrMapOvr>
    <a:masterClrMapping/>
  </p:clrMapOvr>
  <p:transition spd="slow" advClick="0" advTm="1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2244140" y="334181"/>
            <a:ext cx="9393966" cy="718951"/>
          </a:xfrm>
        </p:spPr>
        <p:txBody>
          <a:bodyPr/>
          <a:lstStyle/>
          <a:p>
            <a:pPr marL="342797" indent="-342797"/>
            <a:r>
              <a:rPr altLang="nl-NL" b="1" dirty="0">
                <a:solidFill>
                  <a:srgbClr val="0070C0"/>
                </a:solidFill>
              </a:rPr>
              <a:t>Mevrouw van Aak (77) </a:t>
            </a:r>
            <a:br>
              <a:rPr altLang="nl-NL" sz="2399" dirty="0"/>
            </a:b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629916" y="1412776"/>
            <a:ext cx="9287653" cy="40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Loopt slecht, reuma, diabetes, COPD, stevige roker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Meestal levendig, nu op bed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Voelt heet en klam aan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Snelle ademhaling, kan nauwelijks praten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Is verward, eten &amp; drinken niet aangeraakt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endParaRPr lang="nl-NL" sz="2399" kern="0" dirty="0">
              <a:solidFill>
                <a:srgbClr val="0070C0"/>
              </a:solidFill>
              <a:latin typeface="+mj-lt"/>
            </a:endParaRP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FF0000"/>
                </a:solidFill>
                <a:latin typeface="+mj-lt"/>
              </a:rPr>
              <a:t>Wat zijn symptomen van LLWI?</a:t>
            </a: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FF0000"/>
                </a:solidFill>
                <a:latin typeface="+mj-lt"/>
              </a:rPr>
              <a:t>Wat zijn risico’s op LLWI?</a:t>
            </a: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endParaRPr lang="nl-NL" sz="2399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0276407"/>
      </p:ext>
    </p:extLst>
  </p:cSld>
  <p:clrMapOvr>
    <a:masterClrMapping/>
  </p:clrMapOvr>
  <p:transition spd="slow" advClick="0" advTm="1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2244140" y="334181"/>
            <a:ext cx="9393966" cy="718951"/>
          </a:xfrm>
        </p:spPr>
        <p:txBody>
          <a:bodyPr/>
          <a:lstStyle/>
          <a:p>
            <a:pPr marL="342797" indent="-342797"/>
            <a:r>
              <a:rPr altLang="nl-NL" b="1" dirty="0">
                <a:solidFill>
                  <a:srgbClr val="0070C0"/>
                </a:solidFill>
              </a:rPr>
              <a:t>Mevrouw van Aak (77) </a:t>
            </a:r>
            <a:br>
              <a:rPr altLang="nl-NL" sz="2399" dirty="0"/>
            </a:b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629916" y="1412776"/>
            <a:ext cx="9287653" cy="40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latin typeface="+mj-lt"/>
              </a:rPr>
              <a:t>Loopt slecht, reuma, diabetes, </a:t>
            </a:r>
            <a:r>
              <a:rPr lang="nl-NL" sz="2399" kern="0" dirty="0">
                <a:solidFill>
                  <a:srgbClr val="FFC000"/>
                </a:solidFill>
                <a:latin typeface="+mj-lt"/>
              </a:rPr>
              <a:t>COPD, stevige roker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latin typeface="+mj-lt"/>
              </a:rPr>
              <a:t>Meestal levendig, nu op bed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latin typeface="+mj-lt"/>
              </a:rPr>
              <a:t>Voelt </a:t>
            </a:r>
            <a:r>
              <a:rPr lang="nl-NL" sz="2399" kern="0" dirty="0">
                <a:solidFill>
                  <a:srgbClr val="00B050"/>
                </a:solidFill>
                <a:latin typeface="+mj-lt"/>
              </a:rPr>
              <a:t>heet </a:t>
            </a:r>
            <a:r>
              <a:rPr lang="nl-NL" sz="2399" kern="0" dirty="0">
                <a:latin typeface="+mj-lt"/>
              </a:rPr>
              <a:t>en klam aan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B050"/>
                </a:solidFill>
                <a:latin typeface="+mj-lt"/>
              </a:rPr>
              <a:t>Snelle ademhaling, </a:t>
            </a:r>
            <a:r>
              <a:rPr lang="nl-NL" sz="2399" kern="0" dirty="0">
                <a:latin typeface="+mj-lt"/>
              </a:rPr>
              <a:t>kan nauwelijks praten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latin typeface="+mj-lt"/>
              </a:rPr>
              <a:t>Is </a:t>
            </a:r>
            <a:r>
              <a:rPr lang="nl-NL" sz="2399" kern="0" dirty="0">
                <a:solidFill>
                  <a:srgbClr val="00B050"/>
                </a:solidFill>
                <a:latin typeface="+mj-lt"/>
              </a:rPr>
              <a:t>verward,</a:t>
            </a:r>
            <a:r>
              <a:rPr lang="nl-NL" sz="2399" kern="0" dirty="0">
                <a:latin typeface="+mj-lt"/>
              </a:rPr>
              <a:t> eten &amp; drinken niet aangeraakt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endParaRPr lang="nl-NL" sz="2399" kern="0" dirty="0">
              <a:latin typeface="+mj-lt"/>
            </a:endParaRP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endParaRPr lang="nl-NL" sz="2399" kern="0" dirty="0">
              <a:solidFill>
                <a:srgbClr val="00B050"/>
              </a:solidFill>
              <a:latin typeface="+mj-lt"/>
            </a:endParaRP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00B050"/>
                </a:solidFill>
                <a:latin typeface="+mj-lt"/>
              </a:rPr>
              <a:t>Symptomen LLWI, </a:t>
            </a:r>
            <a:r>
              <a:rPr lang="nl-NL" sz="2399" kern="0" dirty="0">
                <a:solidFill>
                  <a:srgbClr val="FFC000"/>
                </a:solidFill>
                <a:latin typeface="+mj-lt"/>
              </a:rPr>
              <a:t>risico’s LLWI</a:t>
            </a: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endParaRPr lang="nl-NL" sz="2399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420867"/>
      </p:ext>
    </p:extLst>
  </p:cSld>
  <p:clrMapOvr>
    <a:masterClrMapping/>
  </p:clrMapOvr>
  <p:transition spd="slow" advClick="0" advTm="1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289417" y="332656"/>
            <a:ext cx="9393966" cy="718951"/>
          </a:xfrm>
        </p:spPr>
        <p:txBody>
          <a:bodyPr/>
          <a:lstStyle/>
          <a:p>
            <a:pPr marL="342797" indent="-342797"/>
            <a:r>
              <a:rPr altLang="nl-NL" b="1" dirty="0">
                <a:solidFill>
                  <a:srgbClr val="0070C0"/>
                </a:solidFill>
              </a:rPr>
              <a:t>Acties bij mevrouw van Aak (77) </a:t>
            </a:r>
            <a:br>
              <a:rPr altLang="nl-NL" sz="2399" dirty="0"/>
            </a:b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837828" y="1196752"/>
            <a:ext cx="10297144" cy="430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Jouw actie: </a:t>
            </a:r>
          </a:p>
          <a:p>
            <a:pPr marL="1257163" lvl="2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Meten temperatuur, pols, bloeddruk, ademhalingsfrequentie en eventueel zuurstofsaturatie</a:t>
            </a:r>
          </a:p>
          <a:p>
            <a:pPr marL="1257163" lvl="2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arts informeren, vraag arts welke controles nodig (en hoe </a:t>
            </a:r>
            <a:r>
              <a:rPr lang="nl-NL" sz="2399" kern="0" dirty="0" err="1">
                <a:solidFill>
                  <a:srgbClr val="0070C0"/>
                </a:solidFill>
                <a:latin typeface="+mj-lt"/>
              </a:rPr>
              <a:t>vaak+wanneer</a:t>
            </a:r>
            <a:r>
              <a:rPr lang="nl-NL" sz="2399" kern="0" dirty="0">
                <a:solidFill>
                  <a:srgbClr val="0070C0"/>
                </a:solidFill>
                <a:latin typeface="+mj-lt"/>
              </a:rPr>
              <a:t>), wanneer dienstdoende arts bellen?</a:t>
            </a: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endParaRPr lang="nl-NL" sz="2399" kern="0" dirty="0">
              <a:solidFill>
                <a:srgbClr val="0070C0"/>
              </a:solidFill>
              <a:latin typeface="+mj-lt"/>
            </a:endParaRP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Actie arts: </a:t>
            </a:r>
          </a:p>
          <a:p>
            <a:pPr marL="1257163" lvl="2" indent="-342900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Checkt symptomen, beluistert longen, geeft instructie, evaluatiemoment afspreken</a:t>
            </a: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endParaRPr lang="nl-NL" sz="2399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402235"/>
      </p:ext>
    </p:extLst>
  </p:cSld>
  <p:clrMapOvr>
    <a:masterClrMapping/>
  </p:clrMapOvr>
  <p:transition spd="slow" advClick="0" advTm="1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2244140" y="334181"/>
            <a:ext cx="9393966" cy="718951"/>
          </a:xfrm>
        </p:spPr>
        <p:txBody>
          <a:bodyPr/>
          <a:lstStyle/>
          <a:p>
            <a:pPr marL="342797" indent="-342797"/>
            <a:r>
              <a:rPr altLang="nl-NL" b="1" dirty="0">
                <a:solidFill>
                  <a:srgbClr val="0070C0"/>
                </a:solidFill>
              </a:rPr>
              <a:t>Samenvatting</a:t>
            </a:r>
            <a:br>
              <a:rPr altLang="nl-NL" b="1" dirty="0">
                <a:solidFill>
                  <a:srgbClr val="0070C0"/>
                </a:solidFill>
              </a:rPr>
            </a:b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629916" y="1124744"/>
            <a:ext cx="9287653" cy="302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329" lvl="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Wanneer denken aan LLWI</a:t>
            </a:r>
          </a:p>
          <a:p>
            <a:pPr marL="571329" lvl="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Belangrijkste observaties</a:t>
            </a:r>
          </a:p>
          <a:p>
            <a:pPr marL="571329" lvl="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Alleen antibiotica AB op indicatie</a:t>
            </a:r>
          </a:p>
          <a:p>
            <a:pPr marL="571329" lvl="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Preventie: 2xdgs mondzorg en alarmsymptomen aspiratie, </a:t>
            </a:r>
          </a:p>
          <a:p>
            <a:pPr marL="571329" lvl="1" indent="-571329" algn="l">
              <a:buFont typeface="Arial" panose="020B0604020202020204" pitchFamily="34" charset="0"/>
              <a:buChar char="•"/>
              <a:defRPr/>
            </a:pPr>
            <a:r>
              <a:rPr lang="nl-NL" sz="2799" kern="0" dirty="0">
                <a:solidFill>
                  <a:srgbClr val="0070C0"/>
                </a:solidFill>
                <a:latin typeface="+mj-lt"/>
              </a:rPr>
              <a:t>Welke observaties</a:t>
            </a:r>
          </a:p>
        </p:txBody>
      </p:sp>
    </p:spTree>
    <p:extLst>
      <p:ext uri="{BB962C8B-B14F-4D97-AF65-F5344CB8AC3E}">
        <p14:creationId xmlns:p14="http://schemas.microsoft.com/office/powerpoint/2010/main" val="2759010204"/>
      </p:ext>
    </p:extLst>
  </p:cSld>
  <p:clrMapOvr>
    <a:masterClrMapping/>
  </p:clrMapOvr>
  <p:transition spd="slow" advClick="0" advTm="1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4006180" y="413032"/>
            <a:ext cx="3274208" cy="718951"/>
          </a:xfrm>
        </p:spPr>
        <p:txBody>
          <a:bodyPr/>
          <a:lstStyle/>
          <a:p>
            <a:pPr marL="342797" indent="-342797"/>
            <a:r>
              <a:rPr lang="nl-NL" altLang="nl-NL" b="1" dirty="0">
                <a:solidFill>
                  <a:srgbClr val="0070C0"/>
                </a:solidFill>
              </a:rPr>
              <a:t>V</a:t>
            </a:r>
            <a:r>
              <a:rPr altLang="nl-NL" b="1" dirty="0">
                <a:solidFill>
                  <a:srgbClr val="0070C0"/>
                </a:solidFill>
              </a:rPr>
              <a:t>ragen?</a:t>
            </a:r>
            <a:br>
              <a:rPr altLang="nl-NL" b="1" dirty="0">
                <a:solidFill>
                  <a:srgbClr val="0070C0"/>
                </a:solidFill>
              </a:rPr>
            </a:br>
            <a:endParaRPr altLang="nl-NL" b="1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3" y="1107463"/>
            <a:ext cx="6851628" cy="4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0366"/>
      </p:ext>
    </p:extLst>
  </p:cSld>
  <p:clrMapOvr>
    <a:masterClrMapping/>
  </p:clrMapOvr>
  <p:transition spd="slow"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125860" y="332656"/>
            <a:ext cx="9393966" cy="718951"/>
          </a:xfrm>
        </p:spPr>
        <p:txBody>
          <a:bodyPr/>
          <a:lstStyle/>
          <a:p>
            <a:pPr marL="342797" indent="-342797"/>
            <a:r>
              <a:rPr altLang="nl-NL" b="1" dirty="0">
                <a:solidFill>
                  <a:srgbClr val="0070C0"/>
                </a:solidFill>
              </a:rPr>
              <a:t>Casus mevrouw van Aak (77) </a:t>
            </a:r>
            <a:br>
              <a:rPr altLang="nl-NL" sz="2399" dirty="0"/>
            </a:br>
            <a:endParaRPr altLang="nl-NL" b="1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621804" y="1268760"/>
            <a:ext cx="9214625" cy="35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Loopt slecht, reuma, diabetes, COPD, stevige roker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Meestal levendig, nu op bed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Voelt heet en klam aan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Snelle ademhaling, kan nauwelijks praten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Is verward, eten &amp; drinken niet aangeraakt </a:t>
            </a:r>
          </a:p>
          <a:p>
            <a:pPr marL="799860" lvl="1" indent="-342797" algn="l">
              <a:buFont typeface="Arial" panose="020B0604020202020204" pitchFamily="34" charset="0"/>
              <a:buChar char="•"/>
              <a:defRPr/>
            </a:pPr>
            <a:endParaRPr lang="nl-NL" sz="2399" kern="0" dirty="0">
              <a:solidFill>
                <a:srgbClr val="0070C0"/>
              </a:solidFill>
              <a:latin typeface="+mj-lt"/>
            </a:endParaRP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Wat denk je?</a:t>
            </a:r>
          </a:p>
          <a:p>
            <a:pPr marL="799860" lvl="1" indent="-342797" algn="l">
              <a:buFont typeface="Wingdings" panose="05000000000000000000" pitchFamily="2" charset="2"/>
              <a:buChar char="Ø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Wat doe je?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4" y="1844824"/>
            <a:ext cx="2199347" cy="39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1807"/>
      </p:ext>
    </p:extLst>
  </p:cSld>
  <p:clrMapOvr>
    <a:masterClrMapping/>
  </p:clrMapOvr>
  <p:transition spd="slow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487101" y="334181"/>
            <a:ext cx="9574893" cy="718951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Quiz over lage luchtweginfectie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487100" y="1053132"/>
            <a:ext cx="9070199" cy="46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None/>
              <a:defRPr/>
            </a:pPr>
            <a:r>
              <a:rPr lang="nl-NL" altLang="nl-NL" sz="2399" b="1" dirty="0">
                <a:solidFill>
                  <a:srgbClr val="0070C0"/>
                </a:solidFill>
              </a:rPr>
              <a:t>1. Wat is een LLWI?</a:t>
            </a:r>
            <a:endParaRPr lang="nl-NL" altLang="nl-NL" sz="2399" b="1" i="1" dirty="0">
              <a:solidFill>
                <a:srgbClr val="00B050"/>
              </a:solidFill>
            </a:endParaRP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Ontsteking luchtpijp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Bronchitis 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Longontsteking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Keelontsteking</a:t>
            </a:r>
          </a:p>
          <a:p>
            <a:pPr algn="l">
              <a:spcBef>
                <a:spcPct val="20000"/>
              </a:spcBef>
              <a:buNone/>
              <a:defRPr/>
            </a:pPr>
            <a:endParaRPr lang="nl-NL" sz="2399" b="1" kern="0" dirty="0">
              <a:solidFill>
                <a:srgbClr val="FF0000"/>
              </a:solidFill>
              <a:latin typeface="+mj-lt"/>
            </a:endParaRPr>
          </a:p>
          <a:p>
            <a:pPr algn="l">
              <a:buNone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2. Hoeveel % verpleeghuisbewoners krijgt per jaar LLWI?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6% 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1-2%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0,5%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3051714909"/>
      </p:ext>
    </p:extLst>
  </p:cSld>
  <p:clrMapOvr>
    <a:masterClrMapping/>
  </p:clrMapOvr>
  <p:transition spd="slow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487101" y="334181"/>
            <a:ext cx="9574893" cy="718951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Quiz over lage luchtweginfectie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487100" y="1053132"/>
            <a:ext cx="9070199" cy="46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None/>
              <a:defRPr/>
            </a:pPr>
            <a:r>
              <a:rPr lang="nl-NL" altLang="nl-NL" sz="2399" b="1" dirty="0">
                <a:solidFill>
                  <a:srgbClr val="0070C0"/>
                </a:solidFill>
              </a:rPr>
              <a:t>1. Wat is een LLWI?</a:t>
            </a:r>
            <a:endParaRPr lang="nl-NL" altLang="nl-NL" sz="2399" b="1" i="1" dirty="0">
              <a:solidFill>
                <a:srgbClr val="00B050"/>
              </a:solidFill>
            </a:endParaRP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FF0000"/>
                </a:solidFill>
                <a:latin typeface="+mj-lt"/>
              </a:rPr>
              <a:t>Ontsteking luchtpijp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FF0000"/>
                </a:solidFill>
                <a:latin typeface="+mj-lt"/>
              </a:rPr>
              <a:t>Bronchitis 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FF0000"/>
                </a:solidFill>
                <a:latin typeface="+mj-lt"/>
              </a:rPr>
              <a:t>Longontsteking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Keelontsteking</a:t>
            </a:r>
          </a:p>
          <a:p>
            <a:pPr algn="l">
              <a:spcBef>
                <a:spcPct val="20000"/>
              </a:spcBef>
              <a:buNone/>
              <a:defRPr/>
            </a:pPr>
            <a:endParaRPr lang="nl-NL" sz="2399" b="1" kern="0" dirty="0">
              <a:solidFill>
                <a:srgbClr val="FF0000"/>
              </a:solidFill>
              <a:latin typeface="+mj-lt"/>
            </a:endParaRPr>
          </a:p>
          <a:p>
            <a:pPr algn="l">
              <a:buNone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2. Hoeveel % verpleeghuisbewoners krijgt per jaar LLWI?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6% 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FF0000"/>
                </a:solidFill>
                <a:latin typeface="+mj-lt"/>
              </a:rPr>
              <a:t>1-2%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0,5%</a:t>
            </a:r>
          </a:p>
          <a:p>
            <a:pPr marL="457200" indent="-457200" algn="l">
              <a:buFont typeface="+mj-lt"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475554366"/>
      </p:ext>
    </p:extLst>
  </p:cSld>
  <p:clrMapOvr>
    <a:masterClrMapping/>
  </p:clrMapOvr>
  <p:transition spd="slow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19" y="0"/>
            <a:ext cx="12214044" cy="61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01676"/>
      </p:ext>
    </p:extLst>
  </p:cSld>
  <p:clrMapOvr>
    <a:masterClrMapping/>
  </p:clrMapOvr>
  <p:transition spd="slow"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847047" y="334181"/>
            <a:ext cx="9177799" cy="718951"/>
          </a:xfrm>
        </p:spPr>
        <p:txBody>
          <a:bodyPr/>
          <a:lstStyle/>
          <a:p>
            <a:pPr eaLnBrk="1" hangingPunct="1"/>
            <a:r>
              <a:rPr altLang="nl-NL" b="1">
                <a:solidFill>
                  <a:srgbClr val="0070C0"/>
                </a:solidFill>
              </a:rPr>
              <a:t>Vervolg quiz LLWI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773932" y="1340768"/>
            <a:ext cx="8782242" cy="34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None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3. Welke symptomen passen bij LLWI?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Hoesten en benauwdheid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Snelle ademhaling en/of snelle hartslag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Koorts, (erg) moe/ziek voelen, verward (delier)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Allemaal</a:t>
            </a:r>
          </a:p>
          <a:p>
            <a:pPr algn="l">
              <a:spcBef>
                <a:spcPct val="20000"/>
              </a:spcBef>
              <a:defRPr/>
            </a:pPr>
            <a:endParaRPr lang="nl-NL" sz="1999" b="1" kern="0" dirty="0">
              <a:solidFill>
                <a:srgbClr val="FF0000"/>
              </a:solidFill>
              <a:latin typeface="+mj-lt"/>
            </a:endParaRPr>
          </a:p>
          <a:p>
            <a:pPr algn="l">
              <a:buNone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4. Kan je overlijden door een LLWI?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Ja</a:t>
            </a:r>
            <a:r>
              <a:rPr lang="nl-NL" sz="1999" kern="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Nee </a:t>
            </a:r>
          </a:p>
        </p:txBody>
      </p:sp>
    </p:spTree>
    <p:extLst>
      <p:ext uri="{BB962C8B-B14F-4D97-AF65-F5344CB8AC3E}">
        <p14:creationId xmlns:p14="http://schemas.microsoft.com/office/powerpoint/2010/main" val="4113021260"/>
      </p:ext>
    </p:extLst>
  </p:cSld>
  <p:clrMapOvr>
    <a:masterClrMapping/>
  </p:clrMapOvr>
  <p:transition spd="slow" advClick="0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847047" y="334181"/>
            <a:ext cx="9177799" cy="718951"/>
          </a:xfrm>
        </p:spPr>
        <p:txBody>
          <a:bodyPr/>
          <a:lstStyle/>
          <a:p>
            <a:pPr eaLnBrk="1" hangingPunct="1"/>
            <a:r>
              <a:rPr altLang="nl-NL" b="1">
                <a:solidFill>
                  <a:srgbClr val="0070C0"/>
                </a:solidFill>
              </a:rPr>
              <a:t>Vervolg quiz LLWI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775057" y="1053132"/>
            <a:ext cx="8782242" cy="34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None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3. Welke symptomen passen bij LLWI?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Hoesten en benauwdheid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Snelle ademhaling en/of snelle hartslag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Koorts, (erg) moe/ziek voelen, verward (delier)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FF0000"/>
                </a:solidFill>
                <a:latin typeface="+mj-lt"/>
              </a:rPr>
              <a:t>Allemaal</a:t>
            </a:r>
          </a:p>
          <a:p>
            <a:pPr algn="l">
              <a:spcBef>
                <a:spcPct val="20000"/>
              </a:spcBef>
              <a:defRPr/>
            </a:pPr>
            <a:endParaRPr lang="nl-NL" sz="1999" b="1" kern="0" dirty="0">
              <a:solidFill>
                <a:srgbClr val="FF0000"/>
              </a:solidFill>
              <a:latin typeface="+mj-lt"/>
            </a:endParaRPr>
          </a:p>
          <a:p>
            <a:pPr algn="l">
              <a:buNone/>
              <a:defRPr/>
            </a:pP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4. Kan je overlijden door een LLWI?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FF0000"/>
                </a:solidFill>
                <a:latin typeface="+mj-lt"/>
              </a:rPr>
              <a:t>Ja 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1999" kern="0" dirty="0">
                <a:solidFill>
                  <a:srgbClr val="0070C0"/>
                </a:solidFill>
                <a:latin typeface="+mj-lt"/>
              </a:rPr>
              <a:t>Nee </a:t>
            </a:r>
          </a:p>
        </p:txBody>
      </p:sp>
    </p:spTree>
    <p:extLst>
      <p:ext uri="{BB962C8B-B14F-4D97-AF65-F5344CB8AC3E}">
        <p14:creationId xmlns:p14="http://schemas.microsoft.com/office/powerpoint/2010/main" val="4001282178"/>
      </p:ext>
    </p:extLst>
  </p:cSld>
  <p:clrMapOvr>
    <a:masterClrMapping/>
  </p:clrMapOvr>
  <p:transition spd="slow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 idx="4294967295"/>
          </p:nvPr>
        </p:nvSpPr>
        <p:spPr>
          <a:xfrm>
            <a:off x="1918788" y="334181"/>
            <a:ext cx="9143205" cy="718951"/>
          </a:xfrm>
        </p:spPr>
        <p:txBody>
          <a:bodyPr/>
          <a:lstStyle/>
          <a:p>
            <a:pPr eaLnBrk="1" hangingPunct="1"/>
            <a:r>
              <a:rPr altLang="nl-NL" b="1" dirty="0">
                <a:solidFill>
                  <a:srgbClr val="0070C0"/>
                </a:solidFill>
              </a:rPr>
              <a:t>Vervolg quiz LLWI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A21FF0-74FC-4290-9CCC-0C9D6F7347B5}"/>
              </a:ext>
            </a:extLst>
          </p:cNvPr>
          <p:cNvSpPr txBox="1"/>
          <p:nvPr/>
        </p:nvSpPr>
        <p:spPr bwMode="auto">
          <a:xfrm>
            <a:off x="1918788" y="1845088"/>
            <a:ext cx="8638512" cy="22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None/>
              <a:defRPr/>
            </a:pPr>
            <a:r>
              <a:rPr lang="nl-NL" altLang="nl-NL" sz="2399" b="1" dirty="0">
                <a:solidFill>
                  <a:srgbClr val="0070C0"/>
                </a:solidFill>
              </a:rPr>
              <a:t>5. Wanneer hogere kans </a:t>
            </a:r>
            <a:r>
              <a:rPr lang="nl-NL" sz="2399" b="1" kern="0" dirty="0">
                <a:solidFill>
                  <a:srgbClr val="0070C0"/>
                </a:solidFill>
                <a:latin typeface="+mj-lt"/>
              </a:rPr>
              <a:t>op LLWI?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Longziekten/COPD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Slikstoornissen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Hartziekten/hartfalen</a:t>
            </a:r>
          </a:p>
          <a:p>
            <a:pPr marL="457063" indent="-457063" algn="l">
              <a:buFontTx/>
              <a:buAutoNum type="alphaLcPeriod"/>
              <a:defRPr/>
            </a:pPr>
            <a:r>
              <a:rPr lang="nl-NL" sz="2399" kern="0" dirty="0">
                <a:solidFill>
                  <a:srgbClr val="0070C0"/>
                </a:solidFill>
                <a:latin typeface="+mj-lt"/>
              </a:rPr>
              <a:t>Roken</a:t>
            </a:r>
          </a:p>
        </p:txBody>
      </p:sp>
    </p:spTree>
    <p:extLst>
      <p:ext uri="{BB962C8B-B14F-4D97-AF65-F5344CB8AC3E}">
        <p14:creationId xmlns:p14="http://schemas.microsoft.com/office/powerpoint/2010/main" val="2621024729"/>
      </p:ext>
    </p:extLst>
  </p:cSld>
  <p:clrMapOvr>
    <a:masterClrMapping/>
  </p:clrMapOvr>
  <p:transition spd="slow" advClick="0" advTm="15000"/>
</p:sld>
</file>

<file path=ppt/theme/theme1.xml><?xml version="1.0" encoding="utf-8"?>
<a:theme xmlns:a="http://schemas.openxmlformats.org/drawingml/2006/main" name="VER-presentatie-v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B8A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F691E"/>
          </a:buClr>
          <a:buSzTx/>
          <a:buFontTx/>
          <a:buChar char="•"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F691E"/>
          </a:buClr>
          <a:buSzTx/>
          <a:buFontTx/>
          <a:buChar char="•"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VER-presentatie-v4.pot</Template>
  <TotalTime>1692</TotalTime>
  <Words>1311</Words>
  <Application>Microsoft Office PowerPoint</Application>
  <PresentationFormat>Aangepast</PresentationFormat>
  <Paragraphs>270</Paragraphs>
  <Slides>29</Slides>
  <Notes>29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Verdana</vt:lpstr>
      <vt:lpstr>Wingdings</vt:lpstr>
      <vt:lpstr>VER-presentatie-v4</vt:lpstr>
      <vt:lpstr>Lage luchtweginfecties (LLWI) bij kwetsbare ouderen</vt:lpstr>
      <vt:lpstr>Vandaag klinische les over LLWI</vt:lpstr>
      <vt:lpstr>Casus mevrouw van Aak (77)  </vt:lpstr>
      <vt:lpstr>Quiz over lage luchtweginfectie</vt:lpstr>
      <vt:lpstr>Quiz over lage luchtweginfectie</vt:lpstr>
      <vt:lpstr>PowerPoint-presentatie</vt:lpstr>
      <vt:lpstr>Vervolg quiz LLWI</vt:lpstr>
      <vt:lpstr>Vervolg quiz LLWI</vt:lpstr>
      <vt:lpstr>Vervolg quiz LLWI</vt:lpstr>
      <vt:lpstr>Vervolg quiz LLWI</vt:lpstr>
      <vt:lpstr>Wanneer denken aan LLWI?</vt:lpstr>
      <vt:lpstr>Wat te doen bij vermoeden LLWI?</vt:lpstr>
      <vt:lpstr>Wat te doen bij vermoeden LLWI?</vt:lpstr>
      <vt:lpstr>Observaties bij LLWI: melden aan arts</vt:lpstr>
      <vt:lpstr>Hoe stelt de dokter (ernst van) LLWI vast?</vt:lpstr>
      <vt:lpstr>Behandeling LLWI</vt:lpstr>
      <vt:lpstr>Helpen antibiotica altijd?</vt:lpstr>
      <vt:lpstr>Hoe verlichten klachten/symptomen?</vt:lpstr>
      <vt:lpstr>Hoe verlichten klachten/symptomen? (2)</vt:lpstr>
      <vt:lpstr>Wat kun je nog meer doen?</vt:lpstr>
      <vt:lpstr>Wanneer weer een dokter nodig?</vt:lpstr>
      <vt:lpstr>Preventie van LLWI </vt:lpstr>
      <vt:lpstr>'Alarm'signalen aspiratie</vt:lpstr>
      <vt:lpstr>Terug naar casus mevrouw van Aak (77)  </vt:lpstr>
      <vt:lpstr>Mevrouw van Aak (77)  </vt:lpstr>
      <vt:lpstr>Mevrouw van Aak (77)  </vt:lpstr>
      <vt:lpstr>Acties bij mevrouw van Aak (77)  </vt:lpstr>
      <vt:lpstr>Samenvatting </vt:lpstr>
      <vt:lpstr>Vragen? </vt:lpstr>
    </vt:vector>
  </TitlesOfParts>
  <Company>Arnhem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Het Lab</dc:creator>
  <cp:lastModifiedBy>JanElse</cp:lastModifiedBy>
  <cp:revision>106</cp:revision>
  <cp:lastPrinted>2018-10-25T15:17:53Z</cp:lastPrinted>
  <dcterms:created xsi:type="dcterms:W3CDTF">2011-06-28T09:46:11Z</dcterms:created>
  <dcterms:modified xsi:type="dcterms:W3CDTF">2018-10-30T11:55:41Z</dcterms:modified>
</cp:coreProperties>
</file>