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63" r:id="rId5"/>
    <p:sldId id="357" r:id="rId6"/>
    <p:sldId id="421" r:id="rId7"/>
    <p:sldId id="380" r:id="rId8"/>
    <p:sldId id="381" r:id="rId9"/>
    <p:sldId id="382" r:id="rId10"/>
    <p:sldId id="383" r:id="rId11"/>
    <p:sldId id="258" r:id="rId12"/>
    <p:sldId id="359" r:id="rId13"/>
    <p:sldId id="422" r:id="rId14"/>
    <p:sldId id="384" r:id="rId15"/>
    <p:sldId id="386" r:id="rId16"/>
    <p:sldId id="358" r:id="rId17"/>
    <p:sldId id="413" r:id="rId18"/>
    <p:sldId id="391" r:id="rId19"/>
    <p:sldId id="387" r:id="rId20"/>
    <p:sldId id="365" r:id="rId21"/>
    <p:sldId id="414" r:id="rId22"/>
    <p:sldId id="368" r:id="rId23"/>
    <p:sldId id="362" r:id="rId24"/>
    <p:sldId id="423" r:id="rId25"/>
    <p:sldId id="389" r:id="rId26"/>
    <p:sldId id="426" r:id="rId27"/>
    <p:sldId id="373" r:id="rId28"/>
    <p:sldId id="377" r:id="rId29"/>
    <p:sldId id="378" r:id="rId30"/>
    <p:sldId id="408" r:id="rId31"/>
    <p:sldId id="415" r:id="rId32"/>
    <p:sldId id="424" r:id="rId33"/>
    <p:sldId id="407" r:id="rId34"/>
    <p:sldId id="406" r:id="rId35"/>
    <p:sldId id="396" r:id="rId36"/>
    <p:sldId id="425" r:id="rId37"/>
    <p:sldId id="427" r:id="rId38"/>
    <p:sldId id="428" r:id="rId39"/>
    <p:sldId id="402" r:id="rId40"/>
    <p:sldId id="403" r:id="rId41"/>
    <p:sldId id="404" r:id="rId42"/>
    <p:sldId id="417" r:id="rId43"/>
    <p:sldId id="419" r:id="rId44"/>
    <p:sldId id="409" r:id="rId45"/>
    <p:sldId id="410" r:id="rId46"/>
    <p:sldId id="412" r:id="rId47"/>
    <p:sldId id="411" r:id="rId48"/>
    <p:sldId id="420" r:id="rId49"/>
  </p:sldIdLst>
  <p:sldSz cx="12188825" cy="6858000"/>
  <p:notesSz cx="7010400" cy="9296400"/>
  <p:defaultTextStyle>
    <a:defPPr>
      <a:defRPr lang="nl-NL"/>
    </a:defPPr>
    <a:lvl1pPr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1pPr>
    <a:lvl2pPr marL="4572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2pPr>
    <a:lvl3pPr marL="9144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3pPr>
    <a:lvl4pPr marL="13716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4pPr>
    <a:lvl5pPr marL="18288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5pPr>
    <a:lvl6pPr marL="2286000" algn="l" defTabSz="457200" rtl="0" eaLnBrk="1" latinLnBrk="0" hangingPunct="1">
      <a:defRPr sz="2000" kern="1200">
        <a:solidFill>
          <a:schemeClr val="tx1"/>
        </a:solidFill>
        <a:latin typeface="Verdana" charset="0"/>
        <a:ea typeface="ＭＳ Ｐゴシック" charset="0"/>
        <a:cs typeface="+mn-cs"/>
      </a:defRPr>
    </a:lvl6pPr>
    <a:lvl7pPr marL="2743200" algn="l" defTabSz="457200" rtl="0" eaLnBrk="1" latinLnBrk="0" hangingPunct="1">
      <a:defRPr sz="2000" kern="1200">
        <a:solidFill>
          <a:schemeClr val="tx1"/>
        </a:solidFill>
        <a:latin typeface="Verdana" charset="0"/>
        <a:ea typeface="ＭＳ Ｐゴシック" charset="0"/>
        <a:cs typeface="+mn-cs"/>
      </a:defRPr>
    </a:lvl7pPr>
    <a:lvl8pPr marL="3200400" algn="l" defTabSz="457200" rtl="0" eaLnBrk="1" latinLnBrk="0" hangingPunct="1">
      <a:defRPr sz="2000" kern="1200">
        <a:solidFill>
          <a:schemeClr val="tx1"/>
        </a:solidFill>
        <a:latin typeface="Verdana" charset="0"/>
        <a:ea typeface="ＭＳ Ｐゴシック" charset="0"/>
        <a:cs typeface="+mn-cs"/>
      </a:defRPr>
    </a:lvl8pPr>
    <a:lvl9pPr marL="3657600" algn="l" defTabSz="457200" rtl="0" eaLnBrk="1" latinLnBrk="0" hangingPunct="1">
      <a:defRPr sz="2000"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lijn van Uden" initials="JvU" lastIdx="6" clrIdx="6">
    <p:extLst>
      <p:ext uri="{19B8F6BF-5375-455C-9EA6-DF929625EA0E}">
        <p15:presenceInfo xmlns:p15="http://schemas.microsoft.com/office/powerpoint/2012/main" userId="S-1-5-21-1138885582-3423944767-1708230913-1301" providerId="AD"/>
      </p:ext>
    </p:extLst>
  </p:cmAuthor>
  <p:cmAuthor id="1" name="Else Poot" initials="EP" lastIdx="48" clrIdx="0">
    <p:extLst>
      <p:ext uri="{19B8F6BF-5375-455C-9EA6-DF929625EA0E}">
        <p15:presenceInfo xmlns:p15="http://schemas.microsoft.com/office/powerpoint/2012/main" userId="S-1-5-21-1138885582-3423944767-1708230913-1159" providerId="AD"/>
      </p:ext>
    </p:extLst>
  </p:cmAuthor>
  <p:cmAuthor id="8" name="Jolijn van Uden" initials="JvU [2]" lastIdx="23" clrIdx="7">
    <p:extLst>
      <p:ext uri="{19B8F6BF-5375-455C-9EA6-DF929625EA0E}">
        <p15:presenceInfo xmlns:p15="http://schemas.microsoft.com/office/powerpoint/2012/main" userId="S::jvanuden@verenso.nl::73b612a7-5d30-4320-a40a-530baab01298" providerId="AD"/>
      </p:ext>
    </p:extLst>
  </p:cmAuthor>
  <p:cmAuthor id="2" name="Corinne de Ruiter" initials="CdR" lastIdx="25" clrIdx="1">
    <p:extLst>
      <p:ext uri="{19B8F6BF-5375-455C-9EA6-DF929625EA0E}">
        <p15:presenceInfo xmlns:p15="http://schemas.microsoft.com/office/powerpoint/2012/main" userId="S-1-5-21-1138885582-3423944767-1708230913-1155" providerId="AD"/>
      </p:ext>
    </p:extLst>
  </p:cmAuthor>
  <p:cmAuthor id="9" name="Paul Geels" initials="PG" lastIdx="13" clrIdx="8">
    <p:extLst>
      <p:ext uri="{19B8F6BF-5375-455C-9EA6-DF929625EA0E}">
        <p15:presenceInfo xmlns:p15="http://schemas.microsoft.com/office/powerpoint/2012/main" userId="Paul Geels" providerId="None"/>
      </p:ext>
    </p:extLst>
  </p:cmAuthor>
  <p:cmAuthor id="3" name="JanElse" initials="J" lastIdx="4" clrIdx="2">
    <p:extLst>
      <p:ext uri="{19B8F6BF-5375-455C-9EA6-DF929625EA0E}">
        <p15:presenceInfo xmlns:p15="http://schemas.microsoft.com/office/powerpoint/2012/main" userId="JanElse" providerId="None"/>
      </p:ext>
    </p:extLst>
  </p:cmAuthor>
  <p:cmAuthor id="10" name="Corinne de Ruiter" initials="CdR [2]" lastIdx="6" clrIdx="9">
    <p:extLst>
      <p:ext uri="{19B8F6BF-5375-455C-9EA6-DF929625EA0E}">
        <p15:presenceInfo xmlns:p15="http://schemas.microsoft.com/office/powerpoint/2012/main" userId="S::cderuiter@verenso.nl::4e73c720-cf41-4c45-80bd-029f600efdfa" providerId="AD"/>
      </p:ext>
    </p:extLst>
  </p:cmAuthor>
  <p:cmAuthor id="4" name="monique" initials="m" lastIdx="17" clrIdx="3"/>
  <p:cmAuthor id="5" name="Maria Dolders" initials="MD" lastIdx="5" clrIdx="4">
    <p:extLst>
      <p:ext uri="{19B8F6BF-5375-455C-9EA6-DF929625EA0E}">
        <p15:presenceInfo xmlns:p15="http://schemas.microsoft.com/office/powerpoint/2012/main" userId="S-1-5-21-1138885582-3423944767-1708230913-1166" providerId="AD"/>
      </p:ext>
    </p:extLst>
  </p:cmAuthor>
  <p:cmAuthor id="6" name="Hertogh, Cees" initials="HC" lastIdx="8" clrIdx="5">
    <p:extLst>
      <p:ext uri="{19B8F6BF-5375-455C-9EA6-DF929625EA0E}">
        <p15:presenceInfo xmlns:p15="http://schemas.microsoft.com/office/powerpoint/2012/main" userId="Hertogh, Ce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70C0"/>
    <a:srgbClr val="FF70C0"/>
    <a:srgbClr val="CF69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8B689-FA21-48F5-89C5-13E3777931DC}" v="43" dt="2021-01-08T14:33:02.3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71451" autoAdjust="0"/>
  </p:normalViewPr>
  <p:slideViewPr>
    <p:cSldViewPr>
      <p:cViewPr varScale="1">
        <p:scale>
          <a:sx n="61" d="100"/>
          <a:sy n="61" d="100"/>
        </p:scale>
        <p:origin x="600" y="53"/>
      </p:cViewPr>
      <p:guideLst>
        <p:guide orient="horz" pos="2160"/>
        <p:guide pos="3839"/>
      </p:guideLst>
    </p:cSldViewPr>
  </p:slideViewPr>
  <p:notesTextViewPr>
    <p:cViewPr>
      <p:scale>
        <a:sx n="100" d="100"/>
        <a:sy n="100" d="100"/>
      </p:scale>
      <p:origin x="0" y="0"/>
    </p:cViewPr>
  </p:notesTextViewPr>
  <p:notesViewPr>
    <p:cSldViewPr>
      <p:cViewPr varScale="1">
        <p:scale>
          <a:sx n="68" d="100"/>
          <a:sy n="68" d="100"/>
        </p:scale>
        <p:origin x="325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jn van Uden" userId="73b612a7-5d30-4320-a40a-530baab01298" providerId="ADAL" clId="{BF98B689-FA21-48F5-89C5-13E3777931DC}"/>
    <pc:docChg chg="custSel addSld modSld">
      <pc:chgData name="Jolijn van Uden" userId="73b612a7-5d30-4320-a40a-530baab01298" providerId="ADAL" clId="{BF98B689-FA21-48F5-89C5-13E3777931DC}" dt="2021-01-08T14:33:44.066" v="373" actId="20577"/>
      <pc:docMkLst>
        <pc:docMk/>
      </pc:docMkLst>
      <pc:sldChg chg="delSp modSp mod delCm modNotesTx">
        <pc:chgData name="Jolijn van Uden" userId="73b612a7-5d30-4320-a40a-530baab01298" providerId="ADAL" clId="{BF98B689-FA21-48F5-89C5-13E3777931DC}" dt="2021-01-08T14:32:31.883" v="357" actId="20577"/>
        <pc:sldMkLst>
          <pc:docMk/>
          <pc:sldMk cId="1770374618" sldId="362"/>
        </pc:sldMkLst>
        <pc:spChg chg="del">
          <ac:chgData name="Jolijn van Uden" userId="73b612a7-5d30-4320-a40a-530baab01298" providerId="ADAL" clId="{BF98B689-FA21-48F5-89C5-13E3777931DC}" dt="2021-01-08T14:21:19.569" v="204" actId="478"/>
          <ac:spMkLst>
            <pc:docMk/>
            <pc:sldMk cId="1770374618" sldId="362"/>
            <ac:spMk id="2" creationId="{00000000-0000-0000-0000-000000000000}"/>
          </ac:spMkLst>
        </pc:spChg>
        <pc:spChg chg="mod">
          <ac:chgData name="Jolijn van Uden" userId="73b612a7-5d30-4320-a40a-530baab01298" providerId="ADAL" clId="{BF98B689-FA21-48F5-89C5-13E3777931DC}" dt="2021-01-08T14:32:31.883" v="357" actId="20577"/>
          <ac:spMkLst>
            <pc:docMk/>
            <pc:sldMk cId="1770374618" sldId="362"/>
            <ac:spMk id="9" creationId="{00000000-0000-0000-0000-000000000000}"/>
          </ac:spMkLst>
        </pc:spChg>
      </pc:sldChg>
      <pc:sldChg chg="modNotesTx">
        <pc:chgData name="Jolijn van Uden" userId="73b612a7-5d30-4320-a40a-530baab01298" providerId="ADAL" clId="{BF98B689-FA21-48F5-89C5-13E3777931DC}" dt="2021-01-08T14:20:54.327" v="202"/>
        <pc:sldMkLst>
          <pc:docMk/>
          <pc:sldMk cId="396274423" sldId="368"/>
        </pc:sldMkLst>
      </pc:sldChg>
      <pc:sldChg chg="modSp">
        <pc:chgData name="Jolijn van Uden" userId="73b612a7-5d30-4320-a40a-530baab01298" providerId="ADAL" clId="{BF98B689-FA21-48F5-89C5-13E3777931DC}" dt="2021-01-08T14:33:02.379" v="364" actId="20577"/>
        <pc:sldMkLst>
          <pc:docMk/>
          <pc:sldMk cId="3184419096" sldId="378"/>
        </pc:sldMkLst>
        <pc:spChg chg="mod">
          <ac:chgData name="Jolijn van Uden" userId="73b612a7-5d30-4320-a40a-530baab01298" providerId="ADAL" clId="{BF98B689-FA21-48F5-89C5-13E3777931DC}" dt="2021-01-08T14:33:02.379" v="364" actId="20577"/>
          <ac:spMkLst>
            <pc:docMk/>
            <pc:sldMk cId="3184419096" sldId="378"/>
            <ac:spMk id="6" creationId="{00000000-0000-0000-0000-000000000000}"/>
          </ac:spMkLst>
        </pc:spChg>
      </pc:sldChg>
      <pc:sldChg chg="modNotesTx">
        <pc:chgData name="Jolijn van Uden" userId="73b612a7-5d30-4320-a40a-530baab01298" providerId="ADAL" clId="{BF98B689-FA21-48F5-89C5-13E3777931DC}" dt="2021-01-08T14:20:21.238" v="198" actId="20577"/>
        <pc:sldMkLst>
          <pc:docMk/>
          <pc:sldMk cId="380701726" sldId="387"/>
        </pc:sldMkLst>
      </pc:sldChg>
      <pc:sldChg chg="modNotesTx">
        <pc:chgData name="Jolijn van Uden" userId="73b612a7-5d30-4320-a40a-530baab01298" providerId="ADAL" clId="{BF98B689-FA21-48F5-89C5-13E3777931DC}" dt="2021-01-08T14:33:44.066" v="373" actId="20577"/>
        <pc:sldMkLst>
          <pc:docMk/>
          <pc:sldMk cId="221179718" sldId="404"/>
        </pc:sldMkLst>
      </pc:sldChg>
      <pc:sldChg chg="modSp mod">
        <pc:chgData name="Jolijn van Uden" userId="73b612a7-5d30-4320-a40a-530baab01298" providerId="ADAL" clId="{BF98B689-FA21-48F5-89C5-13E3777931DC}" dt="2021-01-08T14:26:50.751" v="248" actId="20577"/>
        <pc:sldMkLst>
          <pc:docMk/>
          <pc:sldMk cId="2698662997" sldId="406"/>
        </pc:sldMkLst>
        <pc:spChg chg="mod">
          <ac:chgData name="Jolijn van Uden" userId="73b612a7-5d30-4320-a40a-530baab01298" providerId="ADAL" clId="{BF98B689-FA21-48F5-89C5-13E3777931DC}" dt="2021-01-08T14:26:50.751" v="248" actId="20577"/>
          <ac:spMkLst>
            <pc:docMk/>
            <pc:sldMk cId="2698662997" sldId="406"/>
            <ac:spMk id="3" creationId="{00000000-0000-0000-0000-000000000000}"/>
          </ac:spMkLst>
        </pc:spChg>
      </pc:sldChg>
      <pc:sldChg chg="modSp mod delCm">
        <pc:chgData name="Jolijn van Uden" userId="73b612a7-5d30-4320-a40a-530baab01298" providerId="ADAL" clId="{BF98B689-FA21-48F5-89C5-13E3777931DC}" dt="2021-01-08T14:27:02.779" v="249" actId="1592"/>
        <pc:sldMkLst>
          <pc:docMk/>
          <pc:sldMk cId="2087383272" sldId="407"/>
        </pc:sldMkLst>
        <pc:spChg chg="mod">
          <ac:chgData name="Jolijn van Uden" userId="73b612a7-5d30-4320-a40a-530baab01298" providerId="ADAL" clId="{BF98B689-FA21-48F5-89C5-13E3777931DC}" dt="2021-01-08T14:26:38.845" v="227" actId="20577"/>
          <ac:spMkLst>
            <pc:docMk/>
            <pc:sldMk cId="2087383272" sldId="407"/>
            <ac:spMk id="3" creationId="{00000000-0000-0000-0000-000000000000}"/>
          </ac:spMkLst>
        </pc:spChg>
      </pc:sldChg>
      <pc:sldChg chg="modSp mod">
        <pc:chgData name="Jolijn van Uden" userId="73b612a7-5d30-4320-a40a-530baab01298" providerId="ADAL" clId="{BF98B689-FA21-48F5-89C5-13E3777931DC}" dt="2021-01-08T14:33:20.966" v="368" actId="20577"/>
        <pc:sldMkLst>
          <pc:docMk/>
          <pc:sldMk cId="4032281901" sldId="415"/>
        </pc:sldMkLst>
        <pc:spChg chg="mod">
          <ac:chgData name="Jolijn van Uden" userId="73b612a7-5d30-4320-a40a-530baab01298" providerId="ADAL" clId="{BF98B689-FA21-48F5-89C5-13E3777931DC}" dt="2021-01-08T14:33:20.966" v="368" actId="20577"/>
          <ac:spMkLst>
            <pc:docMk/>
            <pc:sldMk cId="4032281901" sldId="415"/>
            <ac:spMk id="3" creationId="{00000000-0000-0000-0000-000000000000}"/>
          </ac:spMkLst>
        </pc:spChg>
        <pc:spChg chg="mod">
          <ac:chgData name="Jolijn van Uden" userId="73b612a7-5d30-4320-a40a-530baab01298" providerId="ADAL" clId="{BF98B689-FA21-48F5-89C5-13E3777931DC}" dt="2021-01-08T14:23:58.234" v="207" actId="207"/>
          <ac:spMkLst>
            <pc:docMk/>
            <pc:sldMk cId="4032281901" sldId="415"/>
            <ac:spMk id="8" creationId="{5911889D-32DA-4DE2-B63C-0C58060D37EF}"/>
          </ac:spMkLst>
        </pc:spChg>
      </pc:sldChg>
      <pc:sldChg chg="modSp mod modNotesTx">
        <pc:chgData name="Jolijn van Uden" userId="73b612a7-5d30-4320-a40a-530baab01298" providerId="ADAL" clId="{BF98B689-FA21-48F5-89C5-13E3777931DC}" dt="2021-01-08T14:30:13.524" v="341" actId="20577"/>
        <pc:sldMkLst>
          <pc:docMk/>
          <pc:sldMk cId="2078532458" sldId="419"/>
        </pc:sldMkLst>
        <pc:spChg chg="mod">
          <ac:chgData name="Jolijn van Uden" userId="73b612a7-5d30-4320-a40a-530baab01298" providerId="ADAL" clId="{BF98B689-FA21-48F5-89C5-13E3777931DC}" dt="2021-01-08T14:29:07.773" v="340" actId="1035"/>
          <ac:spMkLst>
            <pc:docMk/>
            <pc:sldMk cId="2078532458" sldId="419"/>
            <ac:spMk id="3" creationId="{00000000-0000-0000-0000-000000000000}"/>
          </ac:spMkLst>
        </pc:spChg>
      </pc:sldChg>
      <pc:sldChg chg="modSp add mod delCm">
        <pc:chgData name="Jolijn van Uden" userId="73b612a7-5d30-4320-a40a-530baab01298" providerId="ADAL" clId="{BF98B689-FA21-48F5-89C5-13E3777931DC}" dt="2021-01-08T14:27:49.104" v="271" actId="1592"/>
        <pc:sldMkLst>
          <pc:docMk/>
          <pc:sldMk cId="3861092184" sldId="427"/>
        </pc:sldMkLst>
        <pc:spChg chg="mod">
          <ac:chgData name="Jolijn van Uden" userId="73b612a7-5d30-4320-a40a-530baab01298" providerId="ADAL" clId="{BF98B689-FA21-48F5-89C5-13E3777931DC}" dt="2021-01-08T14:27:46.844" v="270" actId="20577"/>
          <ac:spMkLst>
            <pc:docMk/>
            <pc:sldMk cId="3861092184" sldId="427"/>
            <ac:spMk id="3" creationId="{00000000-0000-0000-0000-000000000000}"/>
          </ac:spMkLst>
        </pc:spChg>
      </pc:sldChg>
      <pc:sldChg chg="modSp add mod">
        <pc:chgData name="Jolijn van Uden" userId="73b612a7-5d30-4320-a40a-530baab01298" providerId="ADAL" clId="{BF98B689-FA21-48F5-89C5-13E3777931DC}" dt="2021-01-08T14:28:08" v="287" actId="6549"/>
        <pc:sldMkLst>
          <pc:docMk/>
          <pc:sldMk cId="2600296064" sldId="428"/>
        </pc:sldMkLst>
        <pc:spChg chg="mod">
          <ac:chgData name="Jolijn van Uden" userId="73b612a7-5d30-4320-a40a-530baab01298" providerId="ADAL" clId="{BF98B689-FA21-48F5-89C5-13E3777931DC}" dt="2021-01-08T14:28:08" v="287" actId="6549"/>
          <ac:spMkLst>
            <pc:docMk/>
            <pc:sldMk cId="2600296064" sldId="42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buClrTx/>
              <a:buFontTx/>
              <a:buNone/>
              <a:defRPr sz="1200">
                <a:latin typeface="Verdana" pitchFamily="34" charset="0"/>
                <a:ea typeface="+mn-ea"/>
              </a:defRPr>
            </a:lvl1pPr>
          </a:lstStyle>
          <a:p>
            <a:pPr>
              <a:defRPr/>
            </a:pPr>
            <a:endParaRPr lang="nl-NL"/>
          </a:p>
        </p:txBody>
      </p:sp>
      <p:sp>
        <p:nvSpPr>
          <p:cNvPr id="409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FontTx/>
              <a:buNone/>
              <a:defRPr sz="1200">
                <a:latin typeface="Verdana" pitchFamily="34" charset="0"/>
                <a:ea typeface="+mn-ea"/>
              </a:defRPr>
            </a:lvl1pPr>
          </a:lstStyle>
          <a:p>
            <a:pPr>
              <a:defRPr/>
            </a:pPr>
            <a:endParaRPr lang="nl-NL"/>
          </a:p>
        </p:txBody>
      </p:sp>
      <p:sp>
        <p:nvSpPr>
          <p:cNvPr id="410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buClrTx/>
              <a:buFontTx/>
              <a:buNone/>
              <a:defRPr sz="1200">
                <a:latin typeface="Verdana" pitchFamily="34" charset="0"/>
                <a:ea typeface="+mn-ea"/>
              </a:defRPr>
            </a:lvl1pPr>
          </a:lstStyle>
          <a:p>
            <a:pPr>
              <a:defRPr/>
            </a:pPr>
            <a:endParaRPr lang="nl-NL"/>
          </a:p>
        </p:txBody>
      </p:sp>
      <p:sp>
        <p:nvSpPr>
          <p:cNvPr id="410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FontTx/>
              <a:buNone/>
              <a:defRPr sz="1200"/>
            </a:lvl1pPr>
          </a:lstStyle>
          <a:p>
            <a:fld id="{15D26880-EAF1-4948-8CE3-D9ACE23B12BF}" type="slidenum">
              <a:rPr lang="nl-NL"/>
              <a:pPr/>
              <a:t>‹nr.›</a:t>
            </a:fld>
            <a:endParaRPr lang="nl-NL"/>
          </a:p>
        </p:txBody>
      </p:sp>
    </p:spTree>
    <p:extLst>
      <p:ext uri="{BB962C8B-B14F-4D97-AF65-F5344CB8AC3E}">
        <p14:creationId xmlns:p14="http://schemas.microsoft.com/office/powerpoint/2010/main" val="299949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9219" name="Rectangle 1027"/>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6148" name="Rectangle 1028"/>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1" name="Rectangle 1029"/>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9222" name="Rectangle 1030"/>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9223" name="Rectangle 1031"/>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FontTx/>
              <a:buNone/>
              <a:defRPr sz="1200">
                <a:solidFill>
                  <a:schemeClr val="bg1"/>
                </a:solidFill>
              </a:defRPr>
            </a:lvl1pPr>
          </a:lstStyle>
          <a:p>
            <a:fld id="{1E88EF60-594D-224E-B222-948E6B80E6CF}" type="slidenum">
              <a:rPr lang="nl-NL"/>
              <a:pPr/>
              <a:t>‹nr.›</a:t>
            </a:fld>
            <a:endParaRPr lang="nl-NL"/>
          </a:p>
        </p:txBody>
      </p:sp>
    </p:spTree>
    <p:extLst>
      <p:ext uri="{BB962C8B-B14F-4D97-AF65-F5344CB8AC3E}">
        <p14:creationId xmlns:p14="http://schemas.microsoft.com/office/powerpoint/2010/main" val="3854855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a:xfrm>
            <a:off x="407988" y="696913"/>
            <a:ext cx="6194425" cy="3486150"/>
          </a:xfrm>
          <a:ln/>
        </p:spPr>
      </p:sp>
      <p:sp>
        <p:nvSpPr>
          <p:cNvPr id="7171"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Verdana" charset="0"/>
            </a:endParaRPr>
          </a:p>
        </p:txBody>
      </p:sp>
      <p:sp>
        <p:nvSpPr>
          <p:cNvPr id="7172"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charset="0"/>
                <a:ea typeface="ＭＳ Ｐゴシック" charset="0"/>
              </a:defRPr>
            </a:lvl1pPr>
            <a:lvl2pPr marL="757066" indent="-291179" eaLnBrk="0" hangingPunct="0">
              <a:defRPr sz="2000">
                <a:solidFill>
                  <a:schemeClr val="tx1"/>
                </a:solidFill>
                <a:latin typeface="Verdana" charset="0"/>
                <a:ea typeface="ＭＳ Ｐゴシック" charset="0"/>
              </a:defRPr>
            </a:lvl2pPr>
            <a:lvl3pPr marL="1164717" indent="-232943" eaLnBrk="0" hangingPunct="0">
              <a:defRPr sz="2000">
                <a:solidFill>
                  <a:schemeClr val="tx1"/>
                </a:solidFill>
                <a:latin typeface="Verdana" charset="0"/>
                <a:ea typeface="ＭＳ Ｐゴシック" charset="0"/>
              </a:defRPr>
            </a:lvl3pPr>
            <a:lvl4pPr marL="1630604" indent="-232943" eaLnBrk="0" hangingPunct="0">
              <a:defRPr sz="2000">
                <a:solidFill>
                  <a:schemeClr val="tx1"/>
                </a:solidFill>
                <a:latin typeface="Verdana" charset="0"/>
                <a:ea typeface="ＭＳ Ｐゴシック" charset="0"/>
              </a:defRPr>
            </a:lvl4pPr>
            <a:lvl5pPr marL="2096491" indent="-232943" eaLnBrk="0" hangingPunct="0">
              <a:defRPr sz="2000">
                <a:solidFill>
                  <a:schemeClr val="tx1"/>
                </a:solidFill>
                <a:latin typeface="Verdana" charset="0"/>
                <a:ea typeface="ＭＳ Ｐゴシック" charset="0"/>
              </a:defRPr>
            </a:lvl5pPr>
            <a:lvl6pPr marL="2562377"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6pPr>
            <a:lvl7pPr marL="3028264"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7pPr>
            <a:lvl8pPr marL="3494151"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8pPr>
            <a:lvl9pPr marL="3960038"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9pPr>
          </a:lstStyle>
          <a:p>
            <a:pPr eaLnBrk="1" hangingPunct="1"/>
            <a:fld id="{964F2CAE-C611-7146-ADC4-B3EB43FBF681}" type="slidenum">
              <a:rPr lang="nl-NL" sz="1200">
                <a:solidFill>
                  <a:schemeClr val="bg1"/>
                </a:solidFill>
              </a:rPr>
              <a:pPr eaLnBrk="1" hangingPunct="1"/>
              <a:t>1</a:t>
            </a:fld>
            <a:endParaRPr lang="nl-NL" sz="1200">
              <a:solidFill>
                <a:schemeClr val="bg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13</a:t>
            </a:fld>
            <a:endParaRPr lang="nl-NL"/>
          </a:p>
        </p:txBody>
      </p:sp>
    </p:spTree>
    <p:extLst>
      <p:ext uri="{BB962C8B-B14F-4D97-AF65-F5344CB8AC3E}">
        <p14:creationId xmlns:p14="http://schemas.microsoft.com/office/powerpoint/2010/main" val="371826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Pijn begint bij een pijnprikkel</a:t>
            </a:r>
            <a:r>
              <a:rPr lang="nl-NL" baseline="0" dirty="0"/>
              <a:t> van een zenuw bijvoorbeeld door een snee in de huid. De zenuw stuurt de pijnprikkel naar de hersenen. Als de pijnprikkel aankomt in de hersenen neem je de pijn waar (=pijngewaarwording). De hersenen geven een gevoel aan de pijn (=pijnbeleving), bijvoorbeeld angst (je schrikt van de pijn) of boosheid omdat je de pijn vervelend vindt. De pijnbeleving leidt tot pijngedrag. Door de schrik van de pijn ga je angstig uit je ogen kijken of de boosheid over de pijn leidt tot een boze blik.</a:t>
            </a:r>
            <a:endParaRPr lang="nl-NL" dirty="0"/>
          </a:p>
          <a:p>
            <a:endParaRPr lang="nl-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14</a:t>
            </a:fld>
            <a:endParaRPr lang="nl-NL"/>
          </a:p>
        </p:txBody>
      </p:sp>
    </p:spTree>
    <p:extLst>
      <p:ext uri="{BB962C8B-B14F-4D97-AF65-F5344CB8AC3E}">
        <p14:creationId xmlns:p14="http://schemas.microsoft.com/office/powerpoint/2010/main" val="170517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15</a:t>
            </a:fld>
            <a:endParaRPr lang="nl-NL"/>
          </a:p>
        </p:txBody>
      </p:sp>
    </p:spTree>
    <p:extLst>
      <p:ext uri="{BB962C8B-B14F-4D97-AF65-F5344CB8AC3E}">
        <p14:creationId xmlns:p14="http://schemas.microsoft.com/office/powerpoint/2010/main" val="371457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aseline="0" dirty="0"/>
              <a:t>Hoe mensen pijn ervaren en welk pijngedrag ze hebben, hangt af van hoe goed ze de pijn waarnemen en hoe ze de waargenomen </a:t>
            </a:r>
            <a:r>
              <a:rPr lang="nl-NL" baseline="0" dirty="0">
                <a:solidFill>
                  <a:srgbClr val="7030A0"/>
                </a:solidFill>
              </a:rPr>
              <a:t>pijn</a:t>
            </a:r>
            <a:r>
              <a:rPr lang="nl-NL" baseline="0" dirty="0"/>
              <a:t> beleven. </a:t>
            </a:r>
          </a:p>
          <a:p>
            <a:pPr marL="0" indent="0">
              <a:buNone/>
            </a:pPr>
            <a:endParaRPr lang="nl-NL" baseline="0" dirty="0"/>
          </a:p>
          <a:p>
            <a:pPr marL="0" indent="0">
              <a:buNone/>
            </a:pPr>
            <a:r>
              <a:rPr lang="nl-NL" baseline="0" dirty="0"/>
              <a:t>Het soort dementie dat iemand heeft, is van invloed op het waarnemen (</a:t>
            </a:r>
            <a:r>
              <a:rPr lang="nl-NL" i="1" baseline="0" dirty="0"/>
              <a:t>voelen</a:t>
            </a:r>
            <a:r>
              <a:rPr lang="nl-NL" baseline="0" dirty="0"/>
              <a:t>) van pijn EN op de ervaring (</a:t>
            </a:r>
            <a:r>
              <a:rPr lang="nl-NL" i="1" baseline="0" dirty="0"/>
              <a:t>beleving</a:t>
            </a:r>
            <a:r>
              <a:rPr lang="nl-NL" baseline="0" dirty="0"/>
              <a:t>) van pijn.</a:t>
            </a:r>
          </a:p>
          <a:p>
            <a:pPr marL="0" indent="0">
              <a:buNone/>
            </a:pPr>
            <a:endParaRPr lang="nl-NL" baseline="0" dirty="0"/>
          </a:p>
          <a:p>
            <a:pPr marL="0" indent="0">
              <a:buNone/>
            </a:pPr>
            <a:r>
              <a:rPr lang="nl-NL" baseline="0" dirty="0"/>
              <a:t>Andere aandoeningen die invloed hebben op pijnbeleving en gedrag zijn:</a:t>
            </a:r>
          </a:p>
          <a:p>
            <a:pPr marL="171450" indent="-171450">
              <a:buFontTx/>
              <a:buChar char="-"/>
            </a:pPr>
            <a:r>
              <a:rPr lang="nl-NL" baseline="0" dirty="0"/>
              <a:t>Parkinson</a:t>
            </a:r>
          </a:p>
          <a:p>
            <a:pPr marL="171450" indent="-171450">
              <a:buFontTx/>
              <a:buChar char="-"/>
            </a:pPr>
            <a:r>
              <a:rPr lang="nl-NL" baseline="0" dirty="0"/>
              <a:t>MS</a:t>
            </a:r>
          </a:p>
          <a:p>
            <a:pPr marL="171450" indent="-171450">
              <a:buFontTx/>
              <a:buChar char="-"/>
            </a:pPr>
            <a:r>
              <a:rPr lang="nl-NL" baseline="0" dirty="0"/>
              <a:t>CVA</a:t>
            </a:r>
          </a:p>
          <a:p>
            <a:pPr marL="171450" indent="-171450">
              <a:buFontTx/>
              <a:buChar char="-"/>
            </a:pPr>
            <a:r>
              <a:rPr lang="nl-NL" baseline="0" dirty="0"/>
              <a:t>Dementie (Alzheimer, vasculaire, </a:t>
            </a:r>
            <a:r>
              <a:rPr lang="nl-NL" baseline="0" dirty="0" err="1"/>
              <a:t>Lewy</a:t>
            </a:r>
            <a:r>
              <a:rPr lang="nl-NL" baseline="0" dirty="0"/>
              <a:t> body, </a:t>
            </a:r>
            <a:r>
              <a:rPr lang="nl-NL" baseline="0" dirty="0" err="1"/>
              <a:t>frontotemperale</a:t>
            </a:r>
            <a:r>
              <a:rPr lang="nl-NL" baseline="0" dirty="0"/>
              <a:t> dementie)</a:t>
            </a:r>
          </a:p>
          <a:p>
            <a:pPr marL="171450" indent="-171450">
              <a:buFontTx/>
              <a:buChar char="-"/>
            </a:pPr>
            <a:r>
              <a:rPr lang="nl-NL" baseline="0" dirty="0"/>
              <a:t>Huntington</a:t>
            </a:r>
          </a:p>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16</a:t>
            </a:fld>
            <a:endParaRPr lang="nl-NL"/>
          </a:p>
        </p:txBody>
      </p:sp>
    </p:spTree>
    <p:extLst>
      <p:ext uri="{BB962C8B-B14F-4D97-AF65-F5344CB8AC3E}">
        <p14:creationId xmlns:p14="http://schemas.microsoft.com/office/powerpoint/2010/main" val="416459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Presentator presenteert de casus</a:t>
            </a:r>
            <a:r>
              <a:rPr lang="nl-NL" baseline="0" dirty="0"/>
              <a:t> aan de groep en laat de groep antwoorden welk pijngedrag verwacht wordt. </a:t>
            </a:r>
          </a:p>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17</a:t>
            </a:fld>
            <a:endParaRPr lang="nl-NL"/>
          </a:p>
        </p:txBody>
      </p:sp>
    </p:spTree>
    <p:extLst>
      <p:ext uri="{BB962C8B-B14F-4D97-AF65-F5344CB8AC3E}">
        <p14:creationId xmlns:p14="http://schemas.microsoft.com/office/powerpoint/2010/main" val="170165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De</a:t>
            </a:r>
            <a:r>
              <a:rPr lang="nl-NL" baseline="0" dirty="0"/>
              <a:t> mate van dementie speelt een rol bij het pijngedrag. In de tabel staan per fase mogelijke pijngedragingen. Als de dementie meer grip op een cliënt krijgt, neemt vaak het vermogen tot het met woorden uiten van klachten af. Het pijngedrag zal dan meer zichtbaar zijn in bewegingen en mimiek. Het omgekeerde is niet automatische waar. Cliënten waarbij de dementie nog ‘mild’ is, kunnen onder invloed van pijn pijngedrag laten zien dat ook zichtbaar is in de gevorderde fase van de ziekte. Pijn kan zich bij vergevorderde dementie ook uiten in </a:t>
            </a:r>
            <a:r>
              <a:rPr lang="nl-NL" dirty="0"/>
              <a:t>fysiek verzet, agitatie, repetitief gedrag vanuit onrust, territoriaal gedrag vanuit waanbeelden, sociaal ongepast gedrag en dwalen. Ongeacht de mate van dementie (mild of vergevorderd) komen depressie, teruggetrokken gedrag, laag activiteitenniveau en verlies van gewicht of eetlust in sterke mate voor bij pijn.</a:t>
            </a:r>
          </a:p>
          <a:p>
            <a:endParaRPr lang="nl-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18</a:t>
            </a:fld>
            <a:endParaRPr lang="nl-NL"/>
          </a:p>
        </p:txBody>
      </p:sp>
    </p:spTree>
    <p:extLst>
      <p:ext uri="{BB962C8B-B14F-4D97-AF65-F5344CB8AC3E}">
        <p14:creationId xmlns:p14="http://schemas.microsoft.com/office/powerpoint/2010/main" val="300185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Uitleggen dat er nog</a:t>
            </a:r>
            <a:r>
              <a:rPr lang="nl-NL" baseline="0" dirty="0"/>
              <a:t> veel meer ziektebeelden zijn die andere intensiteit en pijngedrag vertonen.</a:t>
            </a:r>
          </a:p>
          <a:p>
            <a:pPr marL="0" indent="0">
              <a:buNone/>
            </a:pPr>
            <a:r>
              <a:rPr lang="nl-NL" baseline="0" dirty="0"/>
              <a:t>Andere aandoeningen die invloed hebben op pijnbeleving en gedrag zijn:</a:t>
            </a:r>
          </a:p>
          <a:p>
            <a:pPr marL="171450" indent="-171450">
              <a:buFontTx/>
              <a:buChar char="-"/>
            </a:pPr>
            <a:r>
              <a:rPr lang="nl-NL" baseline="0" dirty="0"/>
              <a:t>Parkinson</a:t>
            </a:r>
          </a:p>
          <a:p>
            <a:pPr marL="171450" indent="-171450">
              <a:buFontTx/>
              <a:buChar char="-"/>
            </a:pPr>
            <a:r>
              <a:rPr lang="nl-NL" baseline="0" dirty="0"/>
              <a:t>MS</a:t>
            </a:r>
          </a:p>
          <a:p>
            <a:pPr marL="171450" indent="-171450">
              <a:buFontTx/>
              <a:buChar char="-"/>
            </a:pPr>
            <a:r>
              <a:rPr lang="nl-NL" baseline="0" dirty="0"/>
              <a:t>CVA</a:t>
            </a:r>
          </a:p>
          <a:p>
            <a:pPr marL="171450" indent="-171450">
              <a:buFontTx/>
              <a:buChar char="-"/>
            </a:pPr>
            <a:r>
              <a:rPr lang="nl-NL" baseline="0" dirty="0"/>
              <a:t>Dementie (Alzheimer, vasculaire, </a:t>
            </a:r>
            <a:r>
              <a:rPr lang="nl-NL" baseline="0" dirty="0" err="1"/>
              <a:t>Lewy</a:t>
            </a:r>
            <a:r>
              <a:rPr lang="nl-NL" baseline="0" dirty="0"/>
              <a:t> body, </a:t>
            </a:r>
            <a:r>
              <a:rPr lang="nl-NL" baseline="0" dirty="0" err="1"/>
              <a:t>frontotemperale</a:t>
            </a:r>
            <a:r>
              <a:rPr lang="nl-NL" baseline="0" dirty="0"/>
              <a:t> dementie)</a:t>
            </a:r>
          </a:p>
          <a:p>
            <a:pPr marL="171450" indent="-171450">
              <a:buFontTx/>
              <a:buChar char="-"/>
            </a:pPr>
            <a:r>
              <a:rPr lang="nl-NL" baseline="0" dirty="0"/>
              <a:t>Huntington</a:t>
            </a:r>
          </a:p>
          <a:p>
            <a:endParaRPr lang="nl-NL" baseline="0" dirty="0"/>
          </a:p>
          <a:p>
            <a:endParaRPr lang="nl-NL" baseline="0" dirty="0"/>
          </a:p>
          <a:p>
            <a:r>
              <a:rPr lang="nl-NL" baseline="0" dirty="0"/>
              <a:t>Herhaling van alle pijnsignalen die een paar dia’s eerder verteld zijn, zodat de groep hier nog eens naar kan kijken zodat het beter blijft hangen</a:t>
            </a:r>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19</a:t>
            </a:fld>
            <a:endParaRPr lang="nl-NL"/>
          </a:p>
        </p:txBody>
      </p:sp>
    </p:spTree>
    <p:extLst>
      <p:ext uri="{BB962C8B-B14F-4D97-AF65-F5344CB8AC3E}">
        <p14:creationId xmlns:p14="http://schemas.microsoft.com/office/powerpoint/2010/main" val="134832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u="sng"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20</a:t>
            </a:fld>
            <a:endParaRPr lang="nl-NL"/>
          </a:p>
        </p:txBody>
      </p:sp>
    </p:spTree>
    <p:extLst>
      <p:ext uri="{BB962C8B-B14F-4D97-AF65-F5344CB8AC3E}">
        <p14:creationId xmlns:p14="http://schemas.microsoft.com/office/powerpoint/2010/main" val="28168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22</a:t>
            </a:fld>
            <a:endParaRPr lang="nl-NL"/>
          </a:p>
        </p:txBody>
      </p:sp>
    </p:spTree>
    <p:extLst>
      <p:ext uri="{BB962C8B-B14F-4D97-AF65-F5344CB8AC3E}">
        <p14:creationId xmlns:p14="http://schemas.microsoft.com/office/powerpoint/2010/main" val="310174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23</a:t>
            </a:fld>
            <a:endParaRPr lang="nl-NL"/>
          </a:p>
        </p:txBody>
      </p:sp>
    </p:spTree>
    <p:extLst>
      <p:ext uri="{BB962C8B-B14F-4D97-AF65-F5344CB8AC3E}">
        <p14:creationId xmlns:p14="http://schemas.microsoft.com/office/powerpoint/2010/main" val="138772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a:t>
            </a:fld>
            <a:endParaRPr lang="nl-NL"/>
          </a:p>
        </p:txBody>
      </p:sp>
    </p:spTree>
    <p:extLst>
      <p:ext uri="{BB962C8B-B14F-4D97-AF65-F5344CB8AC3E}">
        <p14:creationId xmlns:p14="http://schemas.microsoft.com/office/powerpoint/2010/main" val="1734469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Kwetsbare ouderen kunnen, ook als zij een cognitieve/communicatieve beperking hebben, zelf de plaats van de pijn aanwijzen. Pijnkaarten kunnen worden gebruikt om de plaats en intensiteit van de pijn te bepalen.</a:t>
            </a:r>
            <a:endParaRPr lang="nl-NL" b="1"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24</a:t>
            </a:fld>
            <a:endParaRPr lang="nl-NL"/>
          </a:p>
        </p:txBody>
      </p:sp>
    </p:spTree>
    <p:extLst>
      <p:ext uri="{BB962C8B-B14F-4D97-AF65-F5344CB8AC3E}">
        <p14:creationId xmlns:p14="http://schemas.microsoft.com/office/powerpoint/2010/main" val="3611043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verschillende meetinstrumenten om pijn te meten,</a:t>
            </a:r>
            <a:r>
              <a:rPr lang="nl-NL" baseline="0" dirty="0"/>
              <a:t> bijvoorbeeld een lijn met twee uitersten waarop de cliënt aangeeft hoeveel pijn hij heeft. We noemen zo’n lijn een visueel-analoge schaal, kortweg VAS. Ook zijn er schalen woorden als geen, licht, matig, hevige en ernstige pijn (=verbale schaal) de cliënt de pijn laten beschrijven of met cijfers met een verloop van bijvoorbeeld 0 tot 10 (=numerieke schaal). De verbale en numerieke pijnschalen zijn het meest geschikt voor kwetsbare ouderen zonder of met milde/matige communicatieproblemen.</a:t>
            </a:r>
          </a:p>
          <a:p>
            <a:endParaRPr lang="nl-NL" baseline="0" dirty="0"/>
          </a:p>
          <a:p>
            <a:r>
              <a:rPr lang="nl-NL" baseline="0" dirty="0"/>
              <a:t>Vraag aan de groep: welk meetinstrument wordt er in jullie instelling gebruikt?</a:t>
            </a:r>
            <a:endParaRPr lang="nl-NL" dirty="0"/>
          </a:p>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25</a:t>
            </a:fld>
            <a:endParaRPr lang="nl-NL"/>
          </a:p>
        </p:txBody>
      </p:sp>
    </p:spTree>
    <p:extLst>
      <p:ext uri="{BB962C8B-B14F-4D97-AF65-F5344CB8AC3E}">
        <p14:creationId xmlns:p14="http://schemas.microsoft.com/office/powerpoint/2010/main" val="180992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Verdana" pitchFamily="34" charset="0"/>
                <a:ea typeface="ＭＳ Ｐゴシック" charset="0"/>
                <a:cs typeface="+mn-cs"/>
              </a:rPr>
              <a:t>Vraag aan de groep: Kun je hier ook de numerieke schaal gebruiken? </a:t>
            </a:r>
            <a:r>
              <a:rPr lang="nl-NL" sz="1200" b="0" i="0" u="none" strike="noStrike" kern="1200" baseline="0" dirty="0">
                <a:solidFill>
                  <a:schemeClr val="tx1"/>
                </a:solidFill>
                <a:latin typeface="Verdana" pitchFamily="34" charset="0"/>
                <a:ea typeface="ＭＳ Ｐゴシック" charset="0"/>
                <a:cs typeface="+mn-cs"/>
                <a:sym typeface="Wingdings" panose="05000000000000000000" pitchFamily="2" charset="2"/>
              </a:rPr>
              <a:t> eerder in de presentatie opgenomen dat je hier aparte meetinstrumenten voor hebt en bepaalde pijnsignalen kunt herkennen, dus ze zouden dit kunnen weten. </a:t>
            </a:r>
          </a:p>
          <a:p>
            <a:endParaRPr lang="nl-NL" sz="1200" b="0" i="0" u="none" strike="noStrike" kern="1200" baseline="0" dirty="0">
              <a:solidFill>
                <a:schemeClr val="tx1"/>
              </a:solidFill>
              <a:latin typeface="Verdana" pitchFamily="34" charset="0"/>
              <a:ea typeface="ＭＳ Ｐゴシック" charset="0"/>
              <a:cs typeface="+mn-cs"/>
            </a:endParaRPr>
          </a:p>
          <a:p>
            <a:r>
              <a:rPr lang="nl-NL" sz="1200" b="0" i="0" u="none" strike="noStrike" kern="1200" baseline="0" dirty="0">
                <a:solidFill>
                  <a:schemeClr val="tx1"/>
                </a:solidFill>
                <a:latin typeface="Verdana" pitchFamily="34" charset="0"/>
                <a:ea typeface="ＭＳ Ｐゴシック" charset="0"/>
                <a:cs typeface="+mn-cs"/>
              </a:rPr>
              <a:t>Antwoord: Nee, hiervoor gebruik je observatie-instrumenten zoals PACSLAC, PAINAD, PAIC of REPOS. Vraag weer na welk instrument er binnen de instelling wordt gebruikt. </a:t>
            </a:r>
          </a:p>
          <a:p>
            <a:endParaRPr lang="nl-NL" sz="1200" b="0" i="0" u="none" strike="noStrike" kern="1200" baseline="0" dirty="0">
              <a:solidFill>
                <a:schemeClr val="tx1"/>
              </a:solidFill>
              <a:latin typeface="Verdana" pitchFamily="34" charset="0"/>
              <a:ea typeface="ＭＳ Ｐゴシック" charset="0"/>
              <a:cs typeface="+mn-cs"/>
            </a:endParaRPr>
          </a:p>
          <a:p>
            <a:r>
              <a:rPr lang="nl-NL" sz="1200" b="0" i="0" u="none" strike="noStrike" kern="1200" baseline="0" dirty="0">
                <a:solidFill>
                  <a:schemeClr val="tx1"/>
                </a:solidFill>
                <a:latin typeface="Verdana" pitchFamily="34" charset="0"/>
                <a:ea typeface="ＭＳ Ｐゴシック" charset="0"/>
                <a:cs typeface="+mn-cs"/>
              </a:rPr>
              <a:t>Betrek ook mantelzorgers en verzorgers bij de beoordeling van pijn. </a:t>
            </a:r>
          </a:p>
          <a:p>
            <a:r>
              <a:rPr lang="nl-NL" sz="1200" b="0" i="0" u="none" strike="noStrike" kern="1200" baseline="0" dirty="0">
                <a:solidFill>
                  <a:schemeClr val="tx1"/>
                </a:solidFill>
                <a:latin typeface="Verdana" pitchFamily="34" charset="0"/>
                <a:ea typeface="ＭＳ Ｐゴシック" charset="0"/>
                <a:cs typeface="+mn-cs"/>
              </a:rPr>
              <a:t>Observatie is ook een goed instrument bij kwetsbare ouderen zonder cognitieve/communicatieve beperkingen</a:t>
            </a:r>
          </a:p>
          <a:p>
            <a:endParaRPr lang="nl-NL" dirty="0"/>
          </a:p>
          <a:p>
            <a:endParaRPr lang="nl-NL" dirty="0"/>
          </a:p>
          <a:p>
            <a:r>
              <a:rPr lang="nl-NL" b="1" u="sng" dirty="0" err="1"/>
              <a:t>AvD</a:t>
            </a:r>
            <a:r>
              <a:rPr lang="nl-NL" b="1" u="sng" dirty="0"/>
              <a:t>; probeer overal dezelfde namen te gebruiken; nu worden de woorden: ‘pijnlijsten’ (dia20), ‘meetinstrumenten’,  ‘</a:t>
            </a:r>
            <a:r>
              <a:rPr lang="nl-NL" b="1" u="sng" dirty="0" err="1"/>
              <a:t>observatieinstrument</a:t>
            </a:r>
            <a:r>
              <a:rPr lang="nl-NL" b="1" u="sng" dirty="0"/>
              <a:t>’, ‘observatiemeetinstrumenten’, door elkaar gebruikt. Voorstel: houdt het bij meetinstrumenten en </a:t>
            </a:r>
            <a:r>
              <a:rPr lang="nl-NL" b="1" u="sng" dirty="0" err="1"/>
              <a:t>observatieinstrumenten</a:t>
            </a:r>
            <a:r>
              <a:rPr lang="nl-NL" b="1" u="sng" dirty="0"/>
              <a:t>. </a:t>
            </a:r>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26</a:t>
            </a:fld>
            <a:endParaRPr lang="nl-NL"/>
          </a:p>
        </p:txBody>
      </p:sp>
    </p:spTree>
    <p:extLst>
      <p:ext uri="{BB962C8B-B14F-4D97-AF65-F5344CB8AC3E}">
        <p14:creationId xmlns:p14="http://schemas.microsoft.com/office/powerpoint/2010/main" val="2641287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27</a:t>
            </a:fld>
            <a:endParaRPr lang="nl-NL"/>
          </a:p>
        </p:txBody>
      </p:sp>
    </p:spTree>
    <p:extLst>
      <p:ext uri="{BB962C8B-B14F-4D97-AF65-F5344CB8AC3E}">
        <p14:creationId xmlns:p14="http://schemas.microsoft.com/office/powerpoint/2010/main" val="171752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28</a:t>
            </a:fld>
            <a:endParaRPr lang="nl-NL"/>
          </a:p>
        </p:txBody>
      </p:sp>
    </p:spTree>
    <p:extLst>
      <p:ext uri="{BB962C8B-B14F-4D97-AF65-F5344CB8AC3E}">
        <p14:creationId xmlns:p14="http://schemas.microsoft.com/office/powerpoint/2010/main" val="627950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30</a:t>
            </a:fld>
            <a:endParaRPr lang="nl-NL"/>
          </a:p>
        </p:txBody>
      </p:sp>
    </p:spTree>
    <p:extLst>
      <p:ext uri="{BB962C8B-B14F-4D97-AF65-F5344CB8AC3E}">
        <p14:creationId xmlns:p14="http://schemas.microsoft.com/office/powerpoint/2010/main" val="23169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31</a:t>
            </a:fld>
            <a:endParaRPr lang="nl-NL"/>
          </a:p>
        </p:txBody>
      </p:sp>
    </p:spTree>
    <p:extLst>
      <p:ext uri="{BB962C8B-B14F-4D97-AF65-F5344CB8AC3E}">
        <p14:creationId xmlns:p14="http://schemas.microsoft.com/office/powerpoint/2010/main" val="2812034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Evt. eerst</a:t>
            </a:r>
            <a:r>
              <a:rPr lang="nl-NL" baseline="0" dirty="0"/>
              <a:t> aan de groep vragen welke mogelijkheden er zijn om pijn te bestrijden zonder medicijnen.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32</a:t>
            </a:fld>
            <a:endParaRPr lang="nl-NL"/>
          </a:p>
        </p:txBody>
      </p:sp>
    </p:spTree>
    <p:extLst>
      <p:ext uri="{BB962C8B-B14F-4D97-AF65-F5344CB8AC3E}">
        <p14:creationId xmlns:p14="http://schemas.microsoft.com/office/powerpoint/2010/main" val="2153516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34</a:t>
            </a:fld>
            <a:endParaRPr lang="nl-NL"/>
          </a:p>
        </p:txBody>
      </p:sp>
    </p:spTree>
    <p:extLst>
      <p:ext uri="{BB962C8B-B14F-4D97-AF65-F5344CB8AC3E}">
        <p14:creationId xmlns:p14="http://schemas.microsoft.com/office/powerpoint/2010/main" val="4073989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35</a:t>
            </a:fld>
            <a:endParaRPr lang="nl-NL"/>
          </a:p>
        </p:txBody>
      </p:sp>
    </p:spTree>
    <p:extLst>
      <p:ext uri="{BB962C8B-B14F-4D97-AF65-F5344CB8AC3E}">
        <p14:creationId xmlns:p14="http://schemas.microsoft.com/office/powerpoint/2010/main" val="51405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a:t>
            </a:fld>
            <a:endParaRPr lang="nl-NL"/>
          </a:p>
        </p:txBody>
      </p:sp>
    </p:spTree>
    <p:extLst>
      <p:ext uri="{BB962C8B-B14F-4D97-AF65-F5344CB8AC3E}">
        <p14:creationId xmlns:p14="http://schemas.microsoft.com/office/powerpoint/2010/main" val="264949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36</a:t>
            </a:fld>
            <a:endParaRPr lang="nl-NL"/>
          </a:p>
        </p:txBody>
      </p:sp>
    </p:spTree>
    <p:extLst>
      <p:ext uri="{BB962C8B-B14F-4D97-AF65-F5344CB8AC3E}">
        <p14:creationId xmlns:p14="http://schemas.microsoft.com/office/powerpoint/2010/main" val="217385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37</a:t>
            </a:fld>
            <a:endParaRPr lang="nl-NL"/>
          </a:p>
        </p:txBody>
      </p:sp>
    </p:spTree>
    <p:extLst>
      <p:ext uri="{BB962C8B-B14F-4D97-AF65-F5344CB8AC3E}">
        <p14:creationId xmlns:p14="http://schemas.microsoft.com/office/powerpoint/2010/main" val="2116800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baseline="0" dirty="0">
                <a:latin typeface="Verdana" panose="020B0604030504040204" pitchFamily="34" charset="0"/>
              </a:rPr>
              <a:t>In het plaatje zie je de ‘pijnladder’. De pijnladder helpt artsen bij het voorschrijven van pijnstillers. Het uitgangspunt is dat heel sterke pijnstillers met meer kans op bijwerkingen alleen gebruikt worden als het echt niet anders kan. Daarom begint de pijnladder met paracetamol. Paracetamol is een goede pijnstiller die ook bij kwetsbare ouderen over het algemeen veilig is. Lukt het mijn paracetamol niet om pijn voldoende te verlichten dan is de volgden stap op de ladder om een zogeheten NSAID te geven. Voorbeelden hiervan zijn </a:t>
            </a:r>
            <a:r>
              <a:rPr lang="nl-NL" sz="1200" b="0" i="0" u="none" strike="noStrike" baseline="0" dirty="0" err="1">
                <a:latin typeface="Verdana" panose="020B0604030504040204" pitchFamily="34" charset="0"/>
              </a:rPr>
              <a:t>diclofenac</a:t>
            </a:r>
            <a:r>
              <a:rPr lang="nl-NL" sz="1200" b="0" i="0" u="none" strike="noStrike" baseline="0" dirty="0">
                <a:latin typeface="Verdana" panose="020B0604030504040204" pitchFamily="34" charset="0"/>
              </a:rPr>
              <a:t>, </a:t>
            </a:r>
            <a:r>
              <a:rPr lang="nl-NL" sz="1200" b="0" i="0" u="none" strike="noStrike" baseline="0" dirty="0" err="1">
                <a:latin typeface="Verdana" panose="020B0604030504040204" pitchFamily="34" charset="0"/>
              </a:rPr>
              <a:t>naproxen</a:t>
            </a:r>
            <a:r>
              <a:rPr lang="nl-NL" sz="1200" b="0" i="0" u="none" strike="noStrike" baseline="0" dirty="0">
                <a:latin typeface="Verdana" panose="020B0604030504040204" pitchFamily="34" charset="0"/>
              </a:rPr>
              <a:t> en ibuprofen. Deze medicijnen kunnen vooral bij kwetsbare ouderen bijwerkingen geven op onder andere de maag, het hart en de nieren. Daarom gebruiken artsen deze medicijnen liever niet bij kwetsbare ouderen. Dat geldt ook voor de zwakwerkende opioïden. Van </a:t>
            </a:r>
            <a:r>
              <a:rPr lang="nl-NL" sz="1200" b="0" i="0" u="none" strike="noStrike" baseline="0" dirty="0" err="1">
                <a:latin typeface="Verdana" panose="020B0604030504040204" pitchFamily="34" charset="0"/>
              </a:rPr>
              <a:t>tramadol</a:t>
            </a:r>
            <a:r>
              <a:rPr lang="nl-NL" sz="1200" b="0" i="0" u="none" strike="noStrike" baseline="0" dirty="0">
                <a:latin typeface="Verdana" panose="020B0604030504040204" pitchFamily="34" charset="0"/>
              </a:rPr>
              <a:t> kunnen kwetsbare ouderen makkelijk erg in de war raken. Toch zal een arts het heel soms gebruiken. Sterkwerkende opioïden geven vaak goede pijnverlichting. Artsen schrijven deze vooral voor bij ernstige pijn en als ander behandeling onvoldoende verlichting geven. </a:t>
            </a:r>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38</a:t>
            </a:fld>
            <a:endParaRPr lang="nl-NL"/>
          </a:p>
        </p:txBody>
      </p:sp>
    </p:spTree>
    <p:extLst>
      <p:ext uri="{BB962C8B-B14F-4D97-AF65-F5344CB8AC3E}">
        <p14:creationId xmlns:p14="http://schemas.microsoft.com/office/powerpoint/2010/main" val="2079716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Presentator: bespreek de opdracht</a:t>
            </a:r>
            <a:r>
              <a:rPr lang="nl-NL" baseline="0" dirty="0"/>
              <a:t> en geef de aanwezigen maximaal 5 minuten om in groepjes van de 2 te bespreken wat volgens hen de rol van verzorgenden/verpleegkundigen is bij pijnstilling met medicijnen. Na 5 minuten ga je naar de volgende dia.</a:t>
            </a: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39</a:t>
            </a:fld>
            <a:endParaRPr lang="nl-NL"/>
          </a:p>
        </p:txBody>
      </p:sp>
    </p:spTree>
    <p:extLst>
      <p:ext uri="{BB962C8B-B14F-4D97-AF65-F5344CB8AC3E}">
        <p14:creationId xmlns:p14="http://schemas.microsoft.com/office/powerpoint/2010/main" val="1226168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a:t>
            </a:r>
            <a:r>
              <a:rPr lang="nl-NL" baseline="0" dirty="0"/>
              <a:t> met de groepjes hun ideeën. Toon de stuk voor stuk de rollen die op de dia staan. Kwamen uit de groepjes dezelfde rollen naar voren of misschien zelfs nog andere die niet op de dia staan. Bespreek deze met elkaar.</a:t>
            </a:r>
          </a:p>
          <a:p>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40</a:t>
            </a:fld>
            <a:endParaRPr lang="nl-NL"/>
          </a:p>
        </p:txBody>
      </p:sp>
    </p:spTree>
    <p:extLst>
      <p:ext uri="{BB962C8B-B14F-4D97-AF65-F5344CB8AC3E}">
        <p14:creationId xmlns:p14="http://schemas.microsoft.com/office/powerpoint/2010/main" val="3802790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aseline="0" dirty="0"/>
              <a:t>Laatste quizvraag</a:t>
            </a:r>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41</a:t>
            </a:fld>
            <a:endParaRPr lang="nl-NL"/>
          </a:p>
        </p:txBody>
      </p:sp>
    </p:spTree>
    <p:extLst>
      <p:ext uri="{BB962C8B-B14F-4D97-AF65-F5344CB8AC3E}">
        <p14:creationId xmlns:p14="http://schemas.microsoft.com/office/powerpoint/2010/main" val="3262963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a:t>Het lichaam van cliënten kan wennen aan pijnstillers in het bijzonder aan opioïden. Daarom moeten ze bij stoppen geleidelijk afgebouwd worden. Onder begeleiding van een arts is dit goed en veilig mogelijk. Verslaving betekent dat cliënten een zucht naar pijnstillers krijgen en er psychisch afhankelijk van zijn. Dat gebeurt gelukkig maar heel weinig. De kans hierop is bij cliënten die gevoelig zijn voor verslavingen wel wat hoger.</a:t>
            </a:r>
          </a:p>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42</a:t>
            </a:fld>
            <a:endParaRPr lang="nl-NL"/>
          </a:p>
        </p:txBody>
      </p:sp>
    </p:spTree>
    <p:extLst>
      <p:ext uri="{BB962C8B-B14F-4D97-AF65-F5344CB8AC3E}">
        <p14:creationId xmlns:p14="http://schemas.microsoft.com/office/powerpoint/2010/main" val="2210030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43</a:t>
            </a:fld>
            <a:endParaRPr lang="nl-NL"/>
          </a:p>
        </p:txBody>
      </p:sp>
    </p:spTree>
    <p:extLst>
      <p:ext uri="{BB962C8B-B14F-4D97-AF65-F5344CB8AC3E}">
        <p14:creationId xmlns:p14="http://schemas.microsoft.com/office/powerpoint/2010/main" val="1419592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44</a:t>
            </a:fld>
            <a:endParaRPr lang="nl-NL"/>
          </a:p>
        </p:txBody>
      </p:sp>
    </p:spTree>
    <p:extLst>
      <p:ext uri="{BB962C8B-B14F-4D97-AF65-F5344CB8AC3E}">
        <p14:creationId xmlns:p14="http://schemas.microsoft.com/office/powerpoint/2010/main" val="3058853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Heeft je organisatie een multidisciplinair pijnteam (geadviseerd volgens richtlijn)? Dan kan je daarop terugvallen met vragen en advies over pijn.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Je kan ook altijd de SO consulteren. </a:t>
            </a:r>
          </a:p>
          <a:p>
            <a:endParaRPr lang="nl-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45</a:t>
            </a:fld>
            <a:endParaRPr lang="nl-NL"/>
          </a:p>
        </p:txBody>
      </p:sp>
    </p:spTree>
    <p:extLst>
      <p:ext uri="{BB962C8B-B14F-4D97-AF65-F5344CB8AC3E}">
        <p14:creationId xmlns:p14="http://schemas.microsoft.com/office/powerpoint/2010/main" val="335950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a:solidFill>
                  <a:schemeClr val="accent1"/>
                </a:solidFill>
              </a:rPr>
              <a:t>Dit is wat veel ouderen denken, maar boodschap van deze klinische les is dat je pijn niet hoeft te accepteren, ook niet als je oud bent. Ouder worden gaat vaak gepaard met aandoeningen die pijn kunnen geven. Dat betekent niet dat er niets aan te doen is of dat de cliënt het moet accepteren. Als je als verzorgende/verpleegkundige pij goed herkent, kan je er samen met anderen bijna altijd iets aan doen om het te verlichten</a:t>
            </a:r>
            <a:r>
              <a:rPr lang="nl-NL" baseline="0" dirty="0"/>
              <a:t>. </a:t>
            </a:r>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5</a:t>
            </a:fld>
            <a:endParaRPr lang="nl-NL"/>
          </a:p>
        </p:txBody>
      </p:sp>
    </p:spTree>
    <p:extLst>
      <p:ext uri="{BB962C8B-B14F-4D97-AF65-F5344CB8AC3E}">
        <p14:creationId xmlns:p14="http://schemas.microsoft.com/office/powerpoint/2010/main" val="124316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6</a:t>
            </a:fld>
            <a:endParaRPr lang="nl-NL"/>
          </a:p>
        </p:txBody>
      </p:sp>
    </p:spTree>
    <p:extLst>
      <p:ext uri="{BB962C8B-B14F-4D97-AF65-F5344CB8AC3E}">
        <p14:creationId xmlns:p14="http://schemas.microsoft.com/office/powerpoint/2010/main" val="107581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a:t>Uit Nederlands onderzoek kwam naar voren dat in het verpleeghuis 40 tot 68% van de cliënten te maken heeft met pijn.</a:t>
            </a:r>
          </a:p>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7</a:t>
            </a:fld>
            <a:endParaRPr lang="nl-NL"/>
          </a:p>
        </p:txBody>
      </p:sp>
    </p:spTree>
    <p:extLst>
      <p:ext uri="{BB962C8B-B14F-4D97-AF65-F5344CB8AC3E}">
        <p14:creationId xmlns:p14="http://schemas.microsoft.com/office/powerpoint/2010/main" val="132736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9</a:t>
            </a:fld>
            <a:endParaRPr lang="nl-NL"/>
          </a:p>
        </p:txBody>
      </p:sp>
    </p:spTree>
    <p:extLst>
      <p:ext uri="{BB962C8B-B14F-4D97-AF65-F5344CB8AC3E}">
        <p14:creationId xmlns:p14="http://schemas.microsoft.com/office/powerpoint/2010/main" val="419483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11</a:t>
            </a:fld>
            <a:endParaRPr lang="nl-NL"/>
          </a:p>
        </p:txBody>
      </p:sp>
    </p:spTree>
    <p:extLst>
      <p:ext uri="{BB962C8B-B14F-4D97-AF65-F5344CB8AC3E}">
        <p14:creationId xmlns:p14="http://schemas.microsoft.com/office/powerpoint/2010/main" val="173110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1E88EF60-594D-224E-B222-948E6B80E6CF}" type="slidenum">
              <a:rPr lang="nl-NL" smtClean="0"/>
              <a:pPr/>
              <a:t>12</a:t>
            </a:fld>
            <a:endParaRPr lang="nl-NL"/>
          </a:p>
        </p:txBody>
      </p:sp>
    </p:spTree>
    <p:extLst>
      <p:ext uri="{BB962C8B-B14F-4D97-AF65-F5344CB8AC3E}">
        <p14:creationId xmlns:p14="http://schemas.microsoft.com/office/powerpoint/2010/main" val="417599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dia">
    <p:spTree>
      <p:nvGrpSpPr>
        <p:cNvPr id="1" name=""/>
        <p:cNvGrpSpPr/>
        <p:nvPr/>
      </p:nvGrpSpPr>
      <p:grpSpPr>
        <a:xfrm>
          <a:off x="0" y="0"/>
          <a:ext cx="0" cy="0"/>
          <a:chOff x="0" y="0"/>
          <a:chExt cx="0" cy="0"/>
        </a:xfrm>
      </p:grpSpPr>
      <p:pic>
        <p:nvPicPr>
          <p:cNvPr id="6" name="Afbeelding 6" descr="VER-bomen-def.jpg"/>
          <p:cNvPicPr>
            <a:picLocks noChangeAspect="1"/>
          </p:cNvPicPr>
          <p:nvPr/>
        </p:nvPicPr>
        <p:blipFill rotWithShape="1">
          <a:blip r:embed="rId2" cstate="print">
            <a:extLst>
              <a:ext uri="{28A0092B-C50C-407E-A947-70E740481C1C}">
                <a14:useLocalDpi xmlns:a14="http://schemas.microsoft.com/office/drawing/2010/main" val="0"/>
              </a:ext>
            </a:extLst>
          </a:blip>
          <a:srcRect b="32021"/>
          <a:stretch/>
        </p:blipFill>
        <p:spPr bwMode="auto">
          <a:xfrm>
            <a:off x="0" y="0"/>
            <a:ext cx="12188824" cy="5858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959750" y="537142"/>
            <a:ext cx="10031206" cy="654545"/>
          </a:xfrm>
        </p:spPr>
        <p:txBody>
          <a:bodyPr/>
          <a:lstStyle>
            <a:lvl1pPr>
              <a:defRPr sz="4800" b="1">
                <a:solidFill>
                  <a:schemeClr val="bg1"/>
                </a:solidFill>
              </a:defRPr>
            </a:lvl1pPr>
          </a:lstStyle>
          <a:p>
            <a:r>
              <a:rPr lang="nl-NL" dirty="0"/>
              <a:t>Titelstijl van model bewerken</a:t>
            </a:r>
          </a:p>
        </p:txBody>
      </p:sp>
      <p:sp>
        <p:nvSpPr>
          <p:cNvPr id="2052" name="Rectangle 4" descr="&#10;"/>
          <p:cNvSpPr>
            <a:spLocks noGrp="1" noChangeArrowheads="1"/>
          </p:cNvSpPr>
          <p:nvPr>
            <p:ph type="subTitle" idx="1"/>
          </p:nvPr>
        </p:nvSpPr>
        <p:spPr>
          <a:xfrm>
            <a:off x="959750" y="1548828"/>
            <a:ext cx="10031206" cy="2888284"/>
          </a:xfr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kumimoji="0" lang="nl-NL" sz="4000" b="0" i="0" u="none" strike="noStrike" kern="0" cap="none" spc="0" normalizeH="0" baseline="0" noProof="0" dirty="0" smtClean="0">
                <a:ln>
                  <a:noFill/>
                </a:ln>
                <a:solidFill>
                  <a:schemeClr val="bg1"/>
                </a:solidFill>
                <a:effectLst/>
                <a:uLnTx/>
                <a:uFillTx/>
                <a:latin typeface="+mj-lt"/>
                <a:ea typeface="+mn-ea"/>
                <a:cs typeface="+mn-cs"/>
              </a:defRPr>
            </a:lvl1pPr>
          </a:lstStyle>
          <a:p>
            <a:r>
              <a:rPr lang="nl-NL" dirty="0"/>
              <a:t>Klik om de titelstijl van het model te bewerken</a:t>
            </a:r>
          </a:p>
        </p:txBody>
      </p:sp>
      <p:sp>
        <p:nvSpPr>
          <p:cNvPr id="13" name="Tijdelijke aanduiding voor inhoud 12"/>
          <p:cNvSpPr>
            <a:spLocks noGrp="1"/>
          </p:cNvSpPr>
          <p:nvPr>
            <p:ph sz="quarter" idx="11"/>
          </p:nvPr>
        </p:nvSpPr>
        <p:spPr>
          <a:xfrm>
            <a:off x="959750" y="4500570"/>
            <a:ext cx="10031206" cy="720000"/>
          </a:xfrm>
        </p:spPr>
        <p:txBody>
          <a:bodyPr/>
          <a:lstStyle>
            <a:lvl1pPr>
              <a:buNone/>
              <a:defRPr sz="2800" b="0" baseline="0">
                <a:solidFill>
                  <a:schemeClr val="bg1"/>
                </a:solidFill>
              </a:defRPr>
            </a:lvl1pPr>
          </a:lstStyle>
          <a:p>
            <a:pPr lvl="0"/>
            <a:r>
              <a:rPr lang="nl-NL" dirty="0"/>
              <a:t>Klik om de tekststijl van het model te bewerken</a:t>
            </a:r>
          </a:p>
        </p:txBody>
      </p:sp>
      <p:sp>
        <p:nvSpPr>
          <p:cNvPr id="15" name="Tijdelijke aanduiding voor inhoud 14"/>
          <p:cNvSpPr>
            <a:spLocks noGrp="1"/>
          </p:cNvSpPr>
          <p:nvPr>
            <p:ph sz="quarter" idx="12"/>
          </p:nvPr>
        </p:nvSpPr>
        <p:spPr>
          <a:xfrm>
            <a:off x="959750" y="6072206"/>
            <a:ext cx="7198125" cy="360000"/>
          </a:xfrm>
        </p:spPr>
        <p:txBody>
          <a:bodyPr/>
          <a:lstStyle>
            <a:lvl1pPr algn="l">
              <a:buNone/>
              <a:defRPr sz="1400"/>
            </a:lvl1pPr>
          </a:lstStyle>
          <a:p>
            <a:pPr lvl="0"/>
            <a:r>
              <a:rPr lang="nl-NL" dirty="0"/>
              <a:t>Klik om de tekststijl van het model te bewerken</a:t>
            </a:r>
          </a:p>
        </p:txBody>
      </p:sp>
      <p:pic>
        <p:nvPicPr>
          <p:cNvPr id="8" name="Afbeelding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3272225" y="5702034"/>
            <a:ext cx="15461045" cy="1155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3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
        <p:nvSpPr>
          <p:cNvPr id="3" name="Tijdelijke aanduiding voor verticale tekst 2"/>
          <p:cNvSpPr>
            <a:spLocks noGrp="1"/>
          </p:cNvSpPr>
          <p:nvPr>
            <p:ph type="body" orient="vert" idx="1"/>
          </p:nvPr>
        </p:nvSpPr>
        <p:spPr/>
        <p:txBody>
          <a:bodyPr vert="eaVert"/>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4086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438063" y="360000"/>
            <a:ext cx="1919500" cy="4680000"/>
          </a:xfrm>
        </p:spPr>
        <p:txBody>
          <a:bodyPr vert="eaVert"/>
          <a:lstStyle/>
          <a:p>
            <a:r>
              <a:rPr lang="nl-NL"/>
              <a:t>Titelstijl van model bewerken</a:t>
            </a:r>
            <a:endParaRPr lang="nl-NL" dirty="0"/>
          </a:p>
        </p:txBody>
      </p:sp>
      <p:sp>
        <p:nvSpPr>
          <p:cNvPr id="3" name="Tijdelijke aanduiding voor verticale tekst 2"/>
          <p:cNvSpPr>
            <a:spLocks noGrp="1"/>
          </p:cNvSpPr>
          <p:nvPr>
            <p:ph type="body" orient="vert" idx="1"/>
          </p:nvPr>
        </p:nvSpPr>
        <p:spPr>
          <a:xfrm>
            <a:off x="959750" y="360000"/>
            <a:ext cx="6238375" cy="4680000"/>
          </a:xfrm>
        </p:spPr>
        <p:txBody>
          <a:bodyPr vert="eaVert"/>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7589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7917938" cy="1080000"/>
          </a:xfrm>
        </p:spPr>
        <p:txBody>
          <a:bodyPr/>
          <a:lstStyle/>
          <a:p>
            <a:r>
              <a:rPr lang="nl-NL"/>
              <a:t>Titelstijl van model bewerken</a:t>
            </a:r>
            <a:endParaRPr lang="nl-NL" dirty="0"/>
          </a:p>
        </p:txBody>
      </p:sp>
      <p:sp>
        <p:nvSpPr>
          <p:cNvPr id="3" name="Tijdelijke aanduiding voor tekst 2"/>
          <p:cNvSpPr>
            <a:spLocks noGrp="1"/>
          </p:cNvSpPr>
          <p:nvPr>
            <p:ph type="body" sz="half" idx="1"/>
          </p:nvPr>
        </p:nvSpPr>
        <p:spPr>
          <a:xfrm>
            <a:off x="959750" y="1620000"/>
            <a:ext cx="3839000" cy="4329280"/>
          </a:xfrm>
        </p:spPr>
        <p:txBody>
          <a:bodyPr/>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llustratie 3"/>
          <p:cNvSpPr>
            <a:spLocks noGrp="1"/>
          </p:cNvSpPr>
          <p:nvPr>
            <p:ph type="clipArt" sz="half" idx="2"/>
          </p:nvPr>
        </p:nvSpPr>
        <p:spPr>
          <a:xfrm>
            <a:off x="5038688" y="1620000"/>
            <a:ext cx="3839000" cy="4329280"/>
          </a:xfrm>
        </p:spPr>
        <p:txBody>
          <a:bodyPr/>
          <a:lstStyle>
            <a:lvl1pPr>
              <a:buClrTx/>
              <a:defRPr/>
            </a:lvl1pPr>
          </a:lstStyle>
          <a:p>
            <a:pPr lvl="0"/>
            <a:r>
              <a:rPr lang="nl-NL" noProof="0"/>
              <a:t>Klik op het pictogram als u een illustratie wilt toevoegen</a:t>
            </a:r>
            <a:endParaRPr lang="nl-NL" noProof="0" dirty="0"/>
          </a:p>
        </p:txBody>
      </p:sp>
    </p:spTree>
    <p:extLst>
      <p:ext uri="{BB962C8B-B14F-4D97-AF65-F5344CB8AC3E}">
        <p14:creationId xmlns:p14="http://schemas.microsoft.com/office/powerpoint/2010/main" val="2918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7917938" cy="1080000"/>
          </a:xfrm>
        </p:spPr>
        <p:txBody>
          <a:bodyPr/>
          <a:lstStyle/>
          <a:p>
            <a:r>
              <a:rPr lang="nl-NL"/>
              <a:t>Titelstijl van model bewerken</a:t>
            </a:r>
            <a:endParaRPr lang="nl-NL" dirty="0"/>
          </a:p>
        </p:txBody>
      </p:sp>
      <p:sp>
        <p:nvSpPr>
          <p:cNvPr id="3" name="Tijdelijke aanduiding voor tekst 2"/>
          <p:cNvSpPr>
            <a:spLocks noGrp="1"/>
          </p:cNvSpPr>
          <p:nvPr>
            <p:ph type="body" sz="half" idx="1"/>
          </p:nvPr>
        </p:nvSpPr>
        <p:spPr>
          <a:xfrm>
            <a:off x="959750" y="1620000"/>
            <a:ext cx="3839000" cy="4329280"/>
          </a:xfrm>
        </p:spPr>
        <p:txBody>
          <a:bodyPr/>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grafiek 3"/>
          <p:cNvSpPr>
            <a:spLocks noGrp="1"/>
          </p:cNvSpPr>
          <p:nvPr>
            <p:ph type="chart" sz="half" idx="2"/>
          </p:nvPr>
        </p:nvSpPr>
        <p:spPr>
          <a:xfrm>
            <a:off x="5038688" y="1620000"/>
            <a:ext cx="3839000" cy="4329280"/>
          </a:xfrm>
        </p:spPr>
        <p:txBody>
          <a:bodyPr/>
          <a:lstStyle>
            <a:lvl1pPr>
              <a:buClrTx/>
              <a:defRPr/>
            </a:lvl1pPr>
          </a:lstStyle>
          <a:p>
            <a:pPr lvl="0"/>
            <a:r>
              <a:rPr lang="nl-NL" noProof="0"/>
              <a:t>Klik op het pictogram als u een grafiek wilt toevoegen</a:t>
            </a:r>
            <a:endParaRPr lang="nl-NL" noProof="0" dirty="0"/>
          </a:p>
        </p:txBody>
      </p:sp>
    </p:spTree>
    <p:extLst>
      <p:ext uri="{BB962C8B-B14F-4D97-AF65-F5344CB8AC3E}">
        <p14:creationId xmlns:p14="http://schemas.microsoft.com/office/powerpoint/2010/main" val="195351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4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60717" y="537130"/>
            <a:ext cx="10316063" cy="490682"/>
          </a:xfrm>
        </p:spPr>
        <p:txBody>
          <a:bodyPr/>
          <a:lstStyle/>
          <a:p>
            <a:r>
              <a:rPr lang="nl-NL"/>
              <a:t>Titelstijl van model bewerken</a:t>
            </a:r>
            <a:endParaRPr lang="nl-NL" dirty="0"/>
          </a:p>
        </p:txBody>
      </p:sp>
      <p:sp>
        <p:nvSpPr>
          <p:cNvPr id="3" name="Tijdelijke aanduiding voor inhoud 2"/>
          <p:cNvSpPr>
            <a:spLocks noGrp="1"/>
          </p:cNvSpPr>
          <p:nvPr>
            <p:ph idx="1"/>
          </p:nvPr>
        </p:nvSpPr>
        <p:spPr>
          <a:xfrm>
            <a:off x="960716" y="1457200"/>
            <a:ext cx="10318179" cy="442007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2201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59750" y="4320000"/>
            <a:ext cx="10317313" cy="1260000"/>
          </a:xfrm>
        </p:spPr>
        <p:txBody>
          <a:bodyPr/>
          <a:lstStyle>
            <a:lvl1pPr algn="l">
              <a:defRPr sz="4000" b="1" cap="all"/>
            </a:lvl1pPr>
          </a:lstStyle>
          <a:p>
            <a:r>
              <a:rPr lang="nl-NL"/>
              <a:t>Titelstijl van model bewerken</a:t>
            </a:r>
            <a:endParaRPr lang="nl-NL" dirty="0"/>
          </a:p>
        </p:txBody>
      </p:sp>
      <p:sp>
        <p:nvSpPr>
          <p:cNvPr id="3" name="Tijdelijke aanduiding voor tekst 2"/>
          <p:cNvSpPr>
            <a:spLocks noGrp="1"/>
          </p:cNvSpPr>
          <p:nvPr>
            <p:ph type="body" idx="1"/>
          </p:nvPr>
        </p:nvSpPr>
        <p:spPr>
          <a:xfrm>
            <a:off x="959750" y="2880000"/>
            <a:ext cx="10317313" cy="1440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Tree>
    <p:extLst>
      <p:ext uri="{BB962C8B-B14F-4D97-AF65-F5344CB8AC3E}">
        <p14:creationId xmlns:p14="http://schemas.microsoft.com/office/powerpoint/2010/main" val="175786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
        <p:nvSpPr>
          <p:cNvPr id="3" name="Tijdelijke aanduiding voor inhoud 2"/>
          <p:cNvSpPr>
            <a:spLocks noGrp="1"/>
          </p:cNvSpPr>
          <p:nvPr>
            <p:ph sz="half" idx="1"/>
          </p:nvPr>
        </p:nvSpPr>
        <p:spPr>
          <a:xfrm>
            <a:off x="959750" y="1080000"/>
            <a:ext cx="5038688" cy="4869280"/>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38375" y="1080000"/>
            <a:ext cx="5038688" cy="4869280"/>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23224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10317313" cy="1080000"/>
          </a:xfrm>
        </p:spPr>
        <p:txBody>
          <a:bodyPr/>
          <a:lstStyle>
            <a:lvl1pPr>
              <a:defRPr/>
            </a:lvl1pPr>
          </a:lstStyle>
          <a:p>
            <a:r>
              <a:rPr lang="nl-NL"/>
              <a:t>Titelstijl van model bewerken</a:t>
            </a:r>
            <a:endParaRPr lang="nl-NL" dirty="0"/>
          </a:p>
        </p:txBody>
      </p:sp>
      <p:sp>
        <p:nvSpPr>
          <p:cNvPr id="3" name="Tijdelijke aanduiding voor tekst 2"/>
          <p:cNvSpPr>
            <a:spLocks noGrp="1"/>
          </p:cNvSpPr>
          <p:nvPr>
            <p:ph type="body" idx="1"/>
          </p:nvPr>
        </p:nvSpPr>
        <p:spPr>
          <a:xfrm>
            <a:off x="959750" y="1620000"/>
            <a:ext cx="50386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959750" y="2340000"/>
            <a:ext cx="5038688" cy="3681288"/>
          </a:xfrm>
        </p:spPr>
        <p:txBody>
          <a:bodyPr/>
          <a:lstStyle>
            <a:lvl1pPr>
              <a:buClrTx/>
              <a:defRPr sz="2400"/>
            </a:lvl1pPr>
            <a:lvl2pPr>
              <a:buClrTx/>
              <a:defRPr sz="2000"/>
            </a:lvl2pPr>
            <a:lvl3pPr>
              <a:buClrTx/>
              <a:defRPr sz="1800"/>
            </a:lvl3pPr>
            <a:lvl4pPr>
              <a:buClrTx/>
              <a:defRPr sz="1600"/>
            </a:lvl4pPr>
            <a:lvl5pPr>
              <a:buClrTx/>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238375" y="1620000"/>
            <a:ext cx="50386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238375" y="2340000"/>
            <a:ext cx="5038688" cy="3681288"/>
          </a:xfrm>
        </p:spPr>
        <p:txBody>
          <a:bodyPr/>
          <a:lstStyle>
            <a:lvl1pPr>
              <a:buClrTx/>
              <a:defRPr sz="2400"/>
            </a:lvl1pPr>
            <a:lvl2pPr>
              <a:buClrTx/>
              <a:defRPr sz="2000"/>
            </a:lvl2pPr>
            <a:lvl3pPr>
              <a:buClrTx/>
              <a:defRPr sz="1800"/>
            </a:lvl3pPr>
            <a:lvl4pPr>
              <a:buClrTx/>
              <a:defRPr sz="1600"/>
            </a:lvl4pPr>
            <a:lvl5pPr>
              <a:buClrTx/>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2737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Tree>
    <p:extLst>
      <p:ext uri="{BB962C8B-B14F-4D97-AF65-F5344CB8AC3E}">
        <p14:creationId xmlns:p14="http://schemas.microsoft.com/office/powerpoint/2010/main" val="203220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6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3839000" cy="1080000"/>
          </a:xfrm>
        </p:spPr>
        <p:txBody>
          <a:bodyPr/>
          <a:lstStyle>
            <a:lvl1pPr algn="l">
              <a:defRPr sz="2000" b="1"/>
            </a:lvl1pPr>
          </a:lstStyle>
          <a:p>
            <a:r>
              <a:rPr lang="nl-NL"/>
              <a:t>Titelstijl van model bewerken</a:t>
            </a:r>
            <a:endParaRPr lang="nl-NL" dirty="0"/>
          </a:p>
        </p:txBody>
      </p:sp>
      <p:sp>
        <p:nvSpPr>
          <p:cNvPr id="3" name="Tijdelijke aanduiding voor inhoud 2"/>
          <p:cNvSpPr>
            <a:spLocks noGrp="1"/>
          </p:cNvSpPr>
          <p:nvPr>
            <p:ph idx="1"/>
          </p:nvPr>
        </p:nvSpPr>
        <p:spPr>
          <a:xfrm>
            <a:off x="5038688" y="360000"/>
            <a:ext cx="6238375" cy="5589280"/>
          </a:xfrm>
        </p:spPr>
        <p:txBody>
          <a:bodyPr/>
          <a:lstStyle>
            <a:lvl1pPr>
              <a:buClrTx/>
              <a:defRPr sz="3200"/>
            </a:lvl1pPr>
            <a:lvl2pPr>
              <a:buClrTx/>
              <a:defRPr sz="2800"/>
            </a:lvl2pPr>
            <a:lvl3pPr>
              <a:buClrTx/>
              <a:defRPr sz="2400"/>
            </a:lvl3pPr>
            <a:lvl4pPr>
              <a:buClrTx/>
              <a:defRPr sz="2000"/>
            </a:lvl4pPr>
            <a:lvl5pPr>
              <a:buClrTx/>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959750" y="1620000"/>
            <a:ext cx="3839000" cy="43292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117458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9375" y="4680000"/>
            <a:ext cx="7198125" cy="540000"/>
          </a:xfrm>
        </p:spPr>
        <p:txBody>
          <a:bodyPr/>
          <a:lstStyle>
            <a:lvl1pPr algn="l">
              <a:defRPr sz="2000" b="1"/>
            </a:lvl1pPr>
          </a:lstStyle>
          <a:p>
            <a:r>
              <a:rPr lang="nl-NL"/>
              <a:t>Titelstijl van model bewerken</a:t>
            </a:r>
            <a:endParaRPr lang="nl-NL" dirty="0"/>
          </a:p>
        </p:txBody>
      </p:sp>
      <p:sp>
        <p:nvSpPr>
          <p:cNvPr id="3" name="Tijdelijke aanduiding voor afbeelding 2"/>
          <p:cNvSpPr>
            <a:spLocks noGrp="1"/>
          </p:cNvSpPr>
          <p:nvPr>
            <p:ph type="pic" idx="1"/>
          </p:nvPr>
        </p:nvSpPr>
        <p:spPr>
          <a:xfrm>
            <a:off x="2399375" y="360000"/>
            <a:ext cx="7198125" cy="42931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Sleep de afbeelding naar de tijdelijke aanduiding of klik op het pictogram als u een afbeelding wilt toevoegen</a:t>
            </a:r>
            <a:endParaRPr lang="nl-NL" noProof="0" dirty="0"/>
          </a:p>
        </p:txBody>
      </p:sp>
      <p:sp>
        <p:nvSpPr>
          <p:cNvPr id="4" name="Tijdelijke aanduiding voor tekst 3"/>
          <p:cNvSpPr>
            <a:spLocks noGrp="1"/>
          </p:cNvSpPr>
          <p:nvPr>
            <p:ph type="body" sz="half" idx="2"/>
          </p:nvPr>
        </p:nvSpPr>
        <p:spPr>
          <a:xfrm>
            <a:off x="2399375" y="5220000"/>
            <a:ext cx="7198125"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264846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VER-blauw-bomen-def.jpg"/>
          <p:cNvPicPr>
            <a:picLocks noChangeAspect="1"/>
          </p:cNvPicPr>
          <p:nvPr/>
        </p:nvPicPr>
        <p:blipFill rotWithShape="1">
          <a:blip r:embed="rId16" cstate="print">
            <a:extLst>
              <a:ext uri="{28A0092B-C50C-407E-A947-70E740481C1C}">
                <a14:useLocalDpi xmlns:a14="http://schemas.microsoft.com/office/drawing/2010/main" val="0"/>
              </a:ext>
            </a:extLst>
          </a:blip>
          <a:srcRect b="25678"/>
          <a:stretch/>
        </p:blipFill>
        <p:spPr bwMode="auto">
          <a:xfrm>
            <a:off x="-35687" y="0"/>
            <a:ext cx="12224512" cy="6423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960716" y="1539923"/>
            <a:ext cx="10318179" cy="449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22"/>
          <p:cNvSpPr>
            <a:spLocks noGrp="1" noChangeArrowheads="1"/>
          </p:cNvSpPr>
          <p:nvPr>
            <p:ph type="title"/>
          </p:nvPr>
        </p:nvSpPr>
        <p:spPr bwMode="auto">
          <a:xfrm>
            <a:off x="960717" y="620688"/>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dirty="0"/>
              <a:t>Klik om de stijl te bewerken</a:t>
            </a:r>
          </a:p>
        </p:txBody>
      </p:sp>
      <p:pic>
        <p:nvPicPr>
          <p:cNvPr id="6" name="Afbeelding 8"/>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bwMode="auto">
          <a:xfrm>
            <a:off x="-98276" y="5946686"/>
            <a:ext cx="12188824" cy="91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rotWithShape="1">
          <a:blip r:embed="rId18" cstate="email">
            <a:extLst>
              <a:ext uri="{28A0092B-C50C-407E-A947-70E740481C1C}">
                <a14:useLocalDpi xmlns:a14="http://schemas.microsoft.com/office/drawing/2010/main" val="0"/>
              </a:ext>
            </a:extLst>
          </a:blip>
          <a:srcRect l="97702"/>
          <a:stretch/>
        </p:blipFill>
        <p:spPr bwMode="auto">
          <a:xfrm>
            <a:off x="11937900" y="5946686"/>
            <a:ext cx="280111" cy="91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6" r:id="rId14"/>
  </p:sldLayoutIdLst>
  <p:hf hdr="0" ftr="0" dt="0"/>
  <p:txStyles>
    <p:title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719252" y="620688"/>
            <a:ext cx="10750320" cy="1872208"/>
          </a:xfrm>
        </p:spPr>
        <p:txBody>
          <a:bodyPr/>
          <a:lstStyle/>
          <a:p>
            <a:r>
              <a:rPr lang="nl-NL" altLang="nl-NL" dirty="0"/>
              <a:t>Klinische les: Pijn bij kwetsbare ouderen</a:t>
            </a:r>
            <a:endParaRPr sz="3600" dirty="0">
              <a:latin typeface="Verdana" charset="0"/>
            </a:endParaRPr>
          </a:p>
        </p:txBody>
      </p:sp>
      <p:sp>
        <p:nvSpPr>
          <p:cNvPr id="3" name="Ondertitel 2"/>
          <p:cNvSpPr>
            <a:spLocks noGrp="1"/>
          </p:cNvSpPr>
          <p:nvPr>
            <p:ph type="subTitle" idx="1"/>
          </p:nvPr>
        </p:nvSpPr>
        <p:spPr>
          <a:xfrm>
            <a:off x="719252" y="2132856"/>
            <a:ext cx="9596584" cy="2367708"/>
          </a:xfrm>
        </p:spPr>
        <p:txBody>
          <a:bodyPr/>
          <a:lstStyle/>
          <a:p>
            <a:pPr>
              <a:defRPr/>
            </a:pPr>
            <a:endParaRPr lang="nl-NL" b="1" dirty="0">
              <a:solidFill>
                <a:srgbClr val="7030A0"/>
              </a:solidFill>
            </a:endParaRPr>
          </a:p>
          <a:p>
            <a:pPr>
              <a:defRPr/>
            </a:pPr>
            <a:r>
              <a:rPr lang="nl-NL" dirty="0">
                <a:solidFill>
                  <a:srgbClr val="C00000"/>
                </a:solidFill>
              </a:rPr>
              <a:t>voor verzorgenden</a:t>
            </a:r>
          </a:p>
          <a:p>
            <a:pPr>
              <a:defRPr/>
            </a:pPr>
            <a:r>
              <a:rPr lang="nl-NL" dirty="0">
                <a:solidFill>
                  <a:srgbClr val="C00000"/>
                </a:solidFill>
              </a:rPr>
              <a:t>en verpleegkundigen</a:t>
            </a:r>
            <a:endParaRPr dirty="0">
              <a:solidFill>
                <a:srgbClr val="C00000"/>
              </a:solidFill>
            </a:endParaRPr>
          </a:p>
        </p:txBody>
      </p:sp>
      <p:sp>
        <p:nvSpPr>
          <p:cNvPr id="3076" name="Tijdelijke aanduiding voor inhoud 3"/>
          <p:cNvSpPr>
            <a:spLocks noGrp="1"/>
          </p:cNvSpPr>
          <p:nvPr>
            <p:ph sz="quarter" idx="11"/>
          </p:nvPr>
        </p:nvSpPr>
        <p:spPr>
          <a:xfrm>
            <a:off x="719252" y="4500564"/>
            <a:ext cx="9596584" cy="720725"/>
          </a:xfrm>
        </p:spPr>
        <p:txBody>
          <a:bodyPr/>
          <a:lstStyle/>
          <a:p>
            <a:r>
              <a:rPr lang="nl-NL" dirty="0">
                <a:latin typeface="Verdana" charset="0"/>
              </a:rPr>
              <a:t>Naam Presentator</a:t>
            </a:r>
          </a:p>
        </p:txBody>
      </p:sp>
      <p:sp>
        <p:nvSpPr>
          <p:cNvPr id="2" name="Tijdelijke aanduiding voor inhoud 1"/>
          <p:cNvSpPr>
            <a:spLocks noGrp="1"/>
          </p:cNvSpPr>
          <p:nvPr>
            <p:ph sz="quarter" idx="12"/>
          </p:nvPr>
        </p:nvSpPr>
        <p:spPr/>
        <p:txBody>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D459-F164-4999-B3B7-6FB824DB71EF}"/>
              </a:ext>
            </a:extLst>
          </p:cNvPr>
          <p:cNvSpPr>
            <a:spLocks noGrp="1"/>
          </p:cNvSpPr>
          <p:nvPr>
            <p:ph type="title"/>
          </p:nvPr>
        </p:nvSpPr>
        <p:spPr/>
        <p:txBody>
          <a:bodyPr/>
          <a:lstStyle/>
          <a:p>
            <a:r>
              <a:rPr lang="nl-NL" dirty="0">
                <a:solidFill>
                  <a:srgbClr val="C00000"/>
                </a:solidFill>
              </a:rPr>
              <a:t>Pijn herkennen</a:t>
            </a:r>
          </a:p>
        </p:txBody>
      </p:sp>
      <p:sp>
        <p:nvSpPr>
          <p:cNvPr id="3" name="Tijdelijke aanduiding voor tekst 2">
            <a:extLst>
              <a:ext uri="{FF2B5EF4-FFF2-40B4-BE49-F238E27FC236}">
                <a16:creationId xmlns:a16="http://schemas.microsoft.com/office/drawing/2014/main" id="{E96C6A74-81C2-4069-8D0D-42D4EE691AB1}"/>
              </a:ext>
            </a:extLst>
          </p:cNvPr>
          <p:cNvSpPr>
            <a:spLocks noGrp="1"/>
          </p:cNvSpPr>
          <p:nvPr>
            <p:ph type="body" idx="1"/>
          </p:nvPr>
        </p:nvSpPr>
        <p:spPr/>
        <p:txBody>
          <a:bodyPr/>
          <a:lstStyle/>
          <a:p>
            <a:r>
              <a:rPr lang="nl-NL" sz="2800" dirty="0"/>
              <a:t>Deel 2:</a:t>
            </a:r>
          </a:p>
        </p:txBody>
      </p:sp>
    </p:spTree>
    <p:extLst>
      <p:ext uri="{BB962C8B-B14F-4D97-AF65-F5344CB8AC3E}">
        <p14:creationId xmlns:p14="http://schemas.microsoft.com/office/powerpoint/2010/main" val="107846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3. Ouderen die moeilijk/niet kunnen praten kunnen niet duidelijk maken dat ze pijn hebben</a:t>
            </a:r>
          </a:p>
          <a:p>
            <a:pPr marL="0" indent="0">
              <a:buNone/>
            </a:pPr>
            <a:endParaRPr lang="nl-NL" dirty="0"/>
          </a:p>
          <a:p>
            <a:pPr marL="0" indent="0">
              <a:buNone/>
            </a:pPr>
            <a:endParaRPr lang="nl-NL" dirty="0"/>
          </a:p>
        </p:txBody>
      </p:sp>
      <p:sp>
        <p:nvSpPr>
          <p:cNvPr id="4" name="Titel 1">
            <a:extLst>
              <a:ext uri="{FF2B5EF4-FFF2-40B4-BE49-F238E27FC236}">
                <a16:creationId xmlns:a16="http://schemas.microsoft.com/office/drawing/2014/main" id="{28DB0CEA-E0FF-4747-AA0B-9B295476919E}"/>
              </a:ext>
            </a:extLst>
          </p:cNvPr>
          <p:cNvSpPr txBox="1">
            <a:spLocks/>
          </p:cNvSpPr>
          <p:nvPr/>
        </p:nvSpPr>
        <p:spPr bwMode="auto">
          <a:xfrm>
            <a:off x="960717" y="5371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a:solidFill>
                  <a:srgbClr val="0070C0"/>
                </a:solidFill>
              </a:rPr>
              <a:t>Quiz: Feit of fabel?</a:t>
            </a:r>
          </a:p>
        </p:txBody>
      </p:sp>
      <p:sp>
        <p:nvSpPr>
          <p:cNvPr id="7" name="Titel 1">
            <a:extLst>
              <a:ext uri="{FF2B5EF4-FFF2-40B4-BE49-F238E27FC236}">
                <a16:creationId xmlns:a16="http://schemas.microsoft.com/office/drawing/2014/main" id="{5AF0E568-8CD4-4C62-8DB9-DCDF9C0951B1}"/>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Tree>
    <p:extLst>
      <p:ext uri="{BB962C8B-B14F-4D97-AF65-F5344CB8AC3E}">
        <p14:creationId xmlns:p14="http://schemas.microsoft.com/office/powerpoint/2010/main" val="313759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3. Ouderen die moeilijk/niet kunnen praten kunnen niet duidelijk maken dat ze pijn hebben</a:t>
            </a:r>
          </a:p>
          <a:p>
            <a:pPr marL="0" indent="0">
              <a:buNone/>
            </a:pPr>
            <a:endParaRPr lang="nl-NL" dirty="0"/>
          </a:p>
          <a:p>
            <a:pPr>
              <a:buFont typeface="Wingdings" panose="05000000000000000000" pitchFamily="2" charset="2"/>
              <a:buChar char="Ø"/>
            </a:pPr>
            <a:r>
              <a:rPr lang="nl-NL" i="1" dirty="0"/>
              <a:t>Ze kunnen dit niet duidelijk maken met woorden, maar er zijn wel andere pijnsignalen die je kunt opvangen. Hiervoor zijn hulpmiddelen ontwikkeld. </a:t>
            </a:r>
          </a:p>
          <a:p>
            <a:pPr marL="457200" indent="-457200">
              <a:buAutoNum type="arabicPeriod"/>
            </a:pPr>
            <a:endParaRPr lang="nl-NL" dirty="0"/>
          </a:p>
        </p:txBody>
      </p:sp>
      <p:sp>
        <p:nvSpPr>
          <p:cNvPr id="4" name="Rechthoek 3"/>
          <p:cNvSpPr/>
          <p:nvPr/>
        </p:nvSpPr>
        <p:spPr>
          <a:xfrm rot="20708173">
            <a:off x="5870737" y="4044765"/>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7" name="Titel 1">
            <a:extLst>
              <a:ext uri="{FF2B5EF4-FFF2-40B4-BE49-F238E27FC236}">
                <a16:creationId xmlns:a16="http://schemas.microsoft.com/office/drawing/2014/main" id="{7CCC9CDC-A02B-4C90-B3BB-41F716F4672D}"/>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
        <p:nvSpPr>
          <p:cNvPr id="8" name="Titel 1">
            <a:extLst>
              <a:ext uri="{FF2B5EF4-FFF2-40B4-BE49-F238E27FC236}">
                <a16:creationId xmlns:a16="http://schemas.microsoft.com/office/drawing/2014/main" id="{3B8BEBB1-3155-4F95-877C-7E7C8848F85D}"/>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Tree>
    <p:extLst>
      <p:ext uri="{BB962C8B-B14F-4D97-AF65-F5344CB8AC3E}">
        <p14:creationId xmlns:p14="http://schemas.microsoft.com/office/powerpoint/2010/main" val="226964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19053" t="9687" r="18173" b="13085"/>
          <a:stretch/>
        </p:blipFill>
        <p:spPr>
          <a:xfrm rot="505021">
            <a:off x="6247120" y="10015"/>
            <a:ext cx="5896308" cy="6332399"/>
          </a:xfrm>
          <a:prstGeom prst="rect">
            <a:avLst/>
          </a:prstGeom>
        </p:spPr>
      </p:pic>
      <p:pic>
        <p:nvPicPr>
          <p:cNvPr id="3074" name="Picture 2"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3599">
            <a:off x="-132207" y="-33161"/>
            <a:ext cx="6495666" cy="606330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rot="21146428">
            <a:off x="224549" y="565930"/>
            <a:ext cx="5624438" cy="4541441"/>
          </a:xfrm>
        </p:spPr>
        <p:txBody>
          <a:bodyPr/>
          <a:lstStyle/>
          <a:p>
            <a:pPr marL="0" indent="0" fontAlgn="t">
              <a:buNone/>
            </a:pPr>
            <a:r>
              <a:rPr lang="nl-NL" sz="2000" b="1" dirty="0"/>
              <a:t>Pijn signalen:</a:t>
            </a:r>
          </a:p>
          <a:p>
            <a:pPr marL="0" indent="0" fontAlgn="t">
              <a:buNone/>
            </a:pPr>
            <a:endParaRPr lang="nl-NL" sz="2000" dirty="0"/>
          </a:p>
          <a:p>
            <a:pPr fontAlgn="t">
              <a:buFont typeface="Wingdings" panose="05000000000000000000" pitchFamily="2" charset="2"/>
              <a:buChar char="q"/>
            </a:pPr>
            <a:r>
              <a:rPr lang="nl-NL" sz="2000" dirty="0"/>
              <a:t>Abnormaal voorzichtig of langzaam bewegen bij veranderen van houding</a:t>
            </a:r>
          </a:p>
          <a:p>
            <a:pPr fontAlgn="t">
              <a:buFont typeface="Wingdings" panose="05000000000000000000" pitchFamily="2" charset="2"/>
              <a:buChar char="q"/>
            </a:pPr>
            <a:r>
              <a:rPr lang="nl-NL" sz="2000" dirty="0"/>
              <a:t>Moeilijk opstaan</a:t>
            </a:r>
          </a:p>
          <a:p>
            <a:pPr fontAlgn="t">
              <a:buFont typeface="Wingdings" panose="05000000000000000000" pitchFamily="2" charset="2"/>
              <a:buChar char="q"/>
            </a:pPr>
            <a:r>
              <a:rPr lang="nl-NL" sz="2000" dirty="0"/>
              <a:t>Zuchten of kreunen, grimassen, fronsen</a:t>
            </a:r>
          </a:p>
          <a:p>
            <a:pPr fontAlgn="t">
              <a:buFont typeface="Wingdings" panose="05000000000000000000" pitchFamily="2" charset="2"/>
              <a:buChar char="q"/>
            </a:pPr>
            <a:r>
              <a:rPr lang="nl-NL" sz="2000" dirty="0"/>
              <a:t>Pijnlijke plek vasthouden of beschermen</a:t>
            </a:r>
          </a:p>
          <a:p>
            <a:pPr fontAlgn="t">
              <a:buFont typeface="Wingdings" panose="05000000000000000000" pitchFamily="2" charset="2"/>
              <a:buChar char="q"/>
            </a:pPr>
            <a:r>
              <a:rPr lang="nl-NL" sz="2000" dirty="0"/>
              <a:t>Gespannen/verdrietig gezicht, van streek zijn, depressie, teruggetrokken of angstig gedrag</a:t>
            </a:r>
          </a:p>
          <a:p>
            <a:pPr fontAlgn="t">
              <a:buFont typeface="Wingdings" panose="05000000000000000000" pitchFamily="2" charset="2"/>
              <a:buChar char="q"/>
            </a:pPr>
            <a:r>
              <a:rPr lang="nl-NL" sz="2000" dirty="0"/>
              <a:t>Aan weinig activiteiten deelnemen</a:t>
            </a:r>
          </a:p>
          <a:p>
            <a:pPr fontAlgn="t">
              <a:buFont typeface="Wingdings" panose="05000000000000000000" pitchFamily="2" charset="2"/>
              <a:buChar char="q"/>
            </a:pPr>
            <a:r>
              <a:rPr lang="nl-NL" sz="2000" dirty="0"/>
              <a:t>Slapeloosheid</a:t>
            </a:r>
          </a:p>
          <a:p>
            <a:pPr>
              <a:buFont typeface="Wingdings" panose="05000000000000000000" pitchFamily="2" charset="2"/>
              <a:buChar char="q"/>
            </a:pPr>
            <a:endParaRPr lang="nl-NL" sz="1800" dirty="0"/>
          </a:p>
        </p:txBody>
      </p:sp>
      <p:sp>
        <p:nvSpPr>
          <p:cNvPr id="8" name="Tijdelijke aanduiding voor inhoud 2"/>
          <p:cNvSpPr txBox="1">
            <a:spLocks/>
          </p:cNvSpPr>
          <p:nvPr/>
        </p:nvSpPr>
        <p:spPr bwMode="auto">
          <a:xfrm rot="366781">
            <a:off x="6620115" y="770207"/>
            <a:ext cx="5074662" cy="4420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a:lstStyle>
          <a:p>
            <a:pPr marL="0" indent="0" fontAlgn="t">
              <a:buFontTx/>
              <a:buNone/>
            </a:pPr>
            <a:r>
              <a:rPr lang="nl-NL" sz="2000" b="1" kern="0" dirty="0"/>
              <a:t>Extra signalen bij personen die niet/moeilijk kunnen praten:</a:t>
            </a:r>
          </a:p>
          <a:p>
            <a:pPr marL="0" indent="0" fontAlgn="t">
              <a:buFontTx/>
              <a:buNone/>
            </a:pPr>
            <a:endParaRPr lang="nl-NL" sz="2000" kern="0" dirty="0"/>
          </a:p>
          <a:p>
            <a:pPr fontAlgn="t">
              <a:buFont typeface="Wingdings" panose="05000000000000000000" pitchFamily="2" charset="2"/>
              <a:buChar char="q"/>
            </a:pPr>
            <a:r>
              <a:rPr lang="nl-NL" sz="2000" kern="0" dirty="0"/>
              <a:t>Gespannen lichaam, friemelen/wrijven</a:t>
            </a:r>
          </a:p>
          <a:p>
            <a:pPr fontAlgn="t">
              <a:buFont typeface="Wingdings" panose="05000000000000000000" pitchFamily="2" charset="2"/>
              <a:buChar char="q"/>
            </a:pPr>
            <a:r>
              <a:rPr lang="nl-NL" sz="2000" kern="0" dirty="0"/>
              <a:t>Snel hulpmiddelen pakken (wandelstok/rollator)</a:t>
            </a:r>
          </a:p>
          <a:p>
            <a:pPr fontAlgn="t">
              <a:buFont typeface="Wingdings" panose="05000000000000000000" pitchFamily="2" charset="2"/>
              <a:buChar char="q"/>
            </a:pPr>
            <a:r>
              <a:rPr lang="nl-NL" sz="2000" kern="0" dirty="0"/>
              <a:t>Huilen, grommen, gillen (dat betekent niet altijd hevige pijn)</a:t>
            </a:r>
          </a:p>
          <a:p>
            <a:pPr fontAlgn="t">
              <a:buFont typeface="Wingdings" panose="05000000000000000000" pitchFamily="2" charset="2"/>
              <a:buChar char="q"/>
            </a:pPr>
            <a:r>
              <a:rPr lang="nl-NL" sz="2000" kern="0" dirty="0"/>
              <a:t>Uitbarstingen en schreeuwen</a:t>
            </a:r>
          </a:p>
          <a:p>
            <a:pPr fontAlgn="t">
              <a:buFont typeface="Wingdings" panose="05000000000000000000" pitchFamily="2" charset="2"/>
              <a:buChar char="q"/>
            </a:pPr>
            <a:r>
              <a:rPr lang="nl-NL" sz="2000" kern="0" dirty="0"/>
              <a:t>Verlies aan gewicht en/of eetlust</a:t>
            </a:r>
          </a:p>
          <a:p>
            <a:pPr fontAlgn="t">
              <a:buFont typeface="Wingdings" panose="05000000000000000000" pitchFamily="2" charset="2"/>
              <a:buChar char="q"/>
            </a:pPr>
            <a:r>
              <a:rPr lang="nl-NL" sz="2000" kern="0" dirty="0"/>
              <a:t>Tegenstribbelen, agitatie, onrustig gedrag, sociaal ongepast gedrag en dwalen</a:t>
            </a:r>
          </a:p>
          <a:p>
            <a:endParaRPr lang="nl-NL" sz="2000" kern="0" dirty="0"/>
          </a:p>
        </p:txBody>
      </p:sp>
      <p:sp>
        <p:nvSpPr>
          <p:cNvPr id="9" name="Titel 1">
            <a:extLst>
              <a:ext uri="{FF2B5EF4-FFF2-40B4-BE49-F238E27FC236}">
                <a16:creationId xmlns:a16="http://schemas.microsoft.com/office/drawing/2014/main" id="{16516AD5-CA0A-4D7F-A1DF-415878A3D517}"/>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Tree>
    <p:extLst>
      <p:ext uri="{BB962C8B-B14F-4D97-AF65-F5344CB8AC3E}">
        <p14:creationId xmlns:p14="http://schemas.microsoft.com/office/powerpoint/2010/main" val="135600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D627D-A204-42CC-901F-CF57D2A3F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872" y="1409227"/>
            <a:ext cx="7245137" cy="4460044"/>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780E59A6-0AE0-4456-8184-63C9CC65013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8" name="Titel 1">
            <a:extLst>
              <a:ext uri="{FF2B5EF4-FFF2-40B4-BE49-F238E27FC236}">
                <a16:creationId xmlns:a16="http://schemas.microsoft.com/office/drawing/2014/main" id="{89523409-0F91-4DD1-AD08-77DBF3BE7799}"/>
              </a:ext>
            </a:extLst>
          </p:cNvPr>
          <p:cNvSpPr>
            <a:spLocks noGrp="1"/>
          </p:cNvSpPr>
          <p:nvPr>
            <p:ph type="title"/>
          </p:nvPr>
        </p:nvSpPr>
        <p:spPr>
          <a:xfrm>
            <a:off x="960717" y="537130"/>
            <a:ext cx="10316063" cy="490682"/>
          </a:xfrm>
        </p:spPr>
        <p:txBody>
          <a:bodyPr/>
          <a:lstStyle/>
          <a:p>
            <a:r>
              <a:rPr lang="nl-NL" dirty="0">
                <a:solidFill>
                  <a:srgbClr val="0070C0"/>
                </a:solidFill>
              </a:rPr>
              <a:t>Pijn geeft pijngedrag</a:t>
            </a:r>
          </a:p>
        </p:txBody>
      </p:sp>
    </p:spTree>
    <p:extLst>
      <p:ext uri="{BB962C8B-B14F-4D97-AF65-F5344CB8AC3E}">
        <p14:creationId xmlns:p14="http://schemas.microsoft.com/office/powerpoint/2010/main" val="12667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4. Mensen met dementie voelen geen pijn meer.</a:t>
            </a:r>
          </a:p>
          <a:p>
            <a:pPr marL="0" indent="0">
              <a:buNone/>
            </a:pPr>
            <a:endParaRPr lang="nl-NL" dirty="0"/>
          </a:p>
        </p:txBody>
      </p:sp>
      <p:sp>
        <p:nvSpPr>
          <p:cNvPr id="4" name="Titel 1">
            <a:extLst>
              <a:ext uri="{FF2B5EF4-FFF2-40B4-BE49-F238E27FC236}">
                <a16:creationId xmlns:a16="http://schemas.microsoft.com/office/drawing/2014/main" id="{E5621905-B4CD-4026-8D78-6B3C175870C1}"/>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7" name="Titel 1">
            <a:extLst>
              <a:ext uri="{FF2B5EF4-FFF2-40B4-BE49-F238E27FC236}">
                <a16:creationId xmlns:a16="http://schemas.microsoft.com/office/drawing/2014/main" id="{56E3A69E-0A2A-4E96-8660-AD2A3468F519}"/>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23234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4. Mensen met dementie voelen geen pijn meer.</a:t>
            </a:r>
          </a:p>
          <a:p>
            <a:pPr marL="0" indent="0">
              <a:buNone/>
            </a:pPr>
            <a:endParaRPr lang="nl-NL" dirty="0"/>
          </a:p>
          <a:p>
            <a:pPr>
              <a:buFont typeface="Wingdings" panose="05000000000000000000" pitchFamily="2" charset="2"/>
              <a:buChar char="Ø"/>
            </a:pPr>
            <a:r>
              <a:rPr lang="nl-NL" i="1" dirty="0"/>
              <a:t>Dementie en andere aandoeningen kunnen het ervaren van pijn en de reactie daarop beïnvloeden. Dat betekent niet dat mensen met dementie </a:t>
            </a:r>
            <a:r>
              <a:rPr lang="nl-NL" i="1" u="sng" dirty="0"/>
              <a:t>geen</a:t>
            </a:r>
            <a:r>
              <a:rPr lang="nl-NL" i="1" dirty="0"/>
              <a:t> pijn ervaren.</a:t>
            </a:r>
          </a:p>
          <a:p>
            <a:pPr marL="0" indent="0">
              <a:buNone/>
            </a:pPr>
            <a:endParaRPr lang="nl-NL" dirty="0"/>
          </a:p>
        </p:txBody>
      </p:sp>
      <p:sp>
        <p:nvSpPr>
          <p:cNvPr id="5" name="Rechthoek 4"/>
          <p:cNvSpPr/>
          <p:nvPr/>
        </p:nvSpPr>
        <p:spPr>
          <a:xfrm rot="20708173">
            <a:off x="5870737" y="4044765"/>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6" name="Titel 1">
            <a:extLst>
              <a:ext uri="{FF2B5EF4-FFF2-40B4-BE49-F238E27FC236}">
                <a16:creationId xmlns:a16="http://schemas.microsoft.com/office/drawing/2014/main" id="{75E5E73D-8AC5-4F3E-9631-BCA5C8EE278C}"/>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8" name="Titel 1">
            <a:extLst>
              <a:ext uri="{FF2B5EF4-FFF2-40B4-BE49-F238E27FC236}">
                <a16:creationId xmlns:a16="http://schemas.microsoft.com/office/drawing/2014/main" id="{A03D5C09-4204-47CF-8D81-6BDEC8D951E9}"/>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38070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60716" y="1124744"/>
            <a:ext cx="9886223" cy="5040560"/>
          </a:xfrm>
        </p:spPr>
        <p:txBody>
          <a:bodyPr/>
          <a:lstStyle/>
          <a:p>
            <a:pPr marL="0" indent="0">
              <a:buNone/>
            </a:pPr>
            <a:endParaRPr lang="nl-NL" sz="2000" b="1" dirty="0">
              <a:solidFill>
                <a:srgbClr val="C00000"/>
              </a:solidFill>
            </a:endParaRPr>
          </a:p>
          <a:p>
            <a:pPr marL="0" indent="0">
              <a:buNone/>
            </a:pPr>
            <a:endParaRPr lang="nl-NL" sz="2000" b="1" dirty="0">
              <a:solidFill>
                <a:srgbClr val="C00000"/>
              </a:solidFill>
            </a:endParaRPr>
          </a:p>
          <a:p>
            <a:pPr marL="0" indent="0">
              <a:buNone/>
            </a:pPr>
            <a:endParaRPr lang="nl-NL" sz="2000" dirty="0">
              <a:solidFill>
                <a:srgbClr val="C00000"/>
              </a:solidFill>
            </a:endParaRPr>
          </a:p>
          <a:p>
            <a:pPr marL="0" indent="0">
              <a:buNone/>
            </a:pPr>
            <a:r>
              <a:rPr lang="nl-NL" sz="2000" dirty="0">
                <a:solidFill>
                  <a:srgbClr val="C00000"/>
                </a:solidFill>
              </a:rPr>
              <a:t>Casus: Alzheimer dementie</a:t>
            </a:r>
          </a:p>
          <a:p>
            <a:pPr marL="0" indent="0">
              <a:buNone/>
            </a:pPr>
            <a:endParaRPr lang="nl-NL" sz="2000" dirty="0"/>
          </a:p>
          <a:p>
            <a:pPr>
              <a:buFont typeface="Arial" panose="020B0604020202020204" pitchFamily="34" charset="0"/>
              <a:buChar char="•"/>
            </a:pPr>
            <a:r>
              <a:rPr lang="nl-NL" sz="2000" dirty="0"/>
              <a:t>Meneer Janssen, 87 jaar</a:t>
            </a:r>
          </a:p>
          <a:p>
            <a:pPr>
              <a:buFont typeface="Arial" panose="020B0604020202020204" pitchFamily="34" charset="0"/>
              <a:buChar char="•"/>
            </a:pPr>
            <a:r>
              <a:rPr lang="nl-NL" sz="2000" dirty="0"/>
              <a:t>Ziekte van Alzheimer</a:t>
            </a:r>
          </a:p>
          <a:p>
            <a:pPr>
              <a:buFont typeface="Arial" panose="020B0604020202020204" pitchFamily="34" charset="0"/>
              <a:buChar char="•"/>
            </a:pPr>
            <a:r>
              <a:rPr lang="nl-NL" sz="2000" dirty="0"/>
              <a:t>Pijnklachten zijn aanwezig</a:t>
            </a:r>
          </a:p>
          <a:p>
            <a:pPr>
              <a:buFont typeface="Arial" panose="020B0604020202020204" pitchFamily="34" charset="0"/>
              <a:buChar char="•"/>
            </a:pPr>
            <a:endParaRPr lang="nl-NL" sz="2000" dirty="0"/>
          </a:p>
          <a:p>
            <a:pPr>
              <a:buFont typeface="Arial" panose="020B0604020202020204" pitchFamily="34" charset="0"/>
              <a:buChar char="•"/>
            </a:pPr>
            <a:endParaRPr lang="nl-NL" sz="2000" dirty="0"/>
          </a:p>
          <a:p>
            <a:pPr>
              <a:buFont typeface="Arial" panose="020B0604020202020204" pitchFamily="34" charset="0"/>
              <a:buChar char="•"/>
            </a:pPr>
            <a:r>
              <a:rPr lang="nl-NL" sz="2000" dirty="0"/>
              <a:t>Wat voor pijngedrag verwacht je?</a:t>
            </a:r>
          </a:p>
        </p:txBody>
      </p:sp>
      <p:pic>
        <p:nvPicPr>
          <p:cNvPr id="5" name="Afbeelding 4">
            <a:extLst>
              <a:ext uri="{FF2B5EF4-FFF2-40B4-BE49-F238E27FC236}">
                <a16:creationId xmlns:a16="http://schemas.microsoft.com/office/drawing/2014/main" id="{9DF74DCD-C144-4C25-A159-9AF1CEFF08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0476" y="1844823"/>
            <a:ext cx="4320480" cy="2880321"/>
          </a:xfrm>
          <a:prstGeom prst="rect">
            <a:avLst/>
          </a:prstGeom>
        </p:spPr>
      </p:pic>
      <p:sp>
        <p:nvSpPr>
          <p:cNvPr id="6" name="Titel 1">
            <a:extLst>
              <a:ext uri="{FF2B5EF4-FFF2-40B4-BE49-F238E27FC236}">
                <a16:creationId xmlns:a16="http://schemas.microsoft.com/office/drawing/2014/main" id="{EB09A8E8-7BDA-4364-9C20-94C3F0AB40D4}"/>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8" name="Titel 1">
            <a:extLst>
              <a:ext uri="{FF2B5EF4-FFF2-40B4-BE49-F238E27FC236}">
                <a16:creationId xmlns:a16="http://schemas.microsoft.com/office/drawing/2014/main" id="{51DA2F35-7094-4FDC-AFD4-C02B0C458F59}"/>
              </a:ext>
            </a:extLst>
          </p:cNvPr>
          <p:cNvSpPr>
            <a:spLocks noGrp="1"/>
          </p:cNvSpPr>
          <p:nvPr>
            <p:ph type="title"/>
          </p:nvPr>
        </p:nvSpPr>
        <p:spPr>
          <a:xfrm>
            <a:off x="960717" y="537130"/>
            <a:ext cx="10316063" cy="490682"/>
          </a:xfrm>
        </p:spPr>
        <p:txBody>
          <a:bodyPr/>
          <a:lstStyle/>
          <a:p>
            <a:r>
              <a:rPr lang="nl-NL" dirty="0">
                <a:solidFill>
                  <a:srgbClr val="0070C0"/>
                </a:solidFill>
              </a:rPr>
              <a:t>Pijngedrag van verschillende groepen patiënten</a:t>
            </a:r>
          </a:p>
        </p:txBody>
      </p:sp>
    </p:spTree>
    <p:extLst>
      <p:ext uri="{BB962C8B-B14F-4D97-AF65-F5344CB8AC3E}">
        <p14:creationId xmlns:p14="http://schemas.microsoft.com/office/powerpoint/2010/main" val="48062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E191E596-0832-4A23-A1B9-163DC727E446}"/>
              </a:ext>
            </a:extLst>
          </p:cNvPr>
          <p:cNvGraphicFramePr>
            <a:graphicFrameLocks noGrp="1"/>
          </p:cNvGraphicFramePr>
          <p:nvPr>
            <p:ph idx="1"/>
            <p:extLst>
              <p:ext uri="{D42A27DB-BD31-4B8C-83A1-F6EECF244321}">
                <p14:modId xmlns:p14="http://schemas.microsoft.com/office/powerpoint/2010/main" val="3244700820"/>
              </p:ext>
            </p:extLst>
          </p:nvPr>
        </p:nvGraphicFramePr>
        <p:xfrm>
          <a:off x="960716" y="2695416"/>
          <a:ext cx="10318749" cy="3037840"/>
        </p:xfrm>
        <a:graphic>
          <a:graphicData uri="http://schemas.openxmlformats.org/drawingml/2006/table">
            <a:tbl>
              <a:tblPr firstRow="1" bandRow="1">
                <a:tableStyleId>{21E4AEA4-8DFA-4A89-87EB-49C32662AFE0}</a:tableStyleId>
              </a:tblPr>
              <a:tblGrid>
                <a:gridCol w="3439583">
                  <a:extLst>
                    <a:ext uri="{9D8B030D-6E8A-4147-A177-3AD203B41FA5}">
                      <a16:colId xmlns:a16="http://schemas.microsoft.com/office/drawing/2014/main" val="354708175"/>
                    </a:ext>
                  </a:extLst>
                </a:gridCol>
                <a:gridCol w="3439583">
                  <a:extLst>
                    <a:ext uri="{9D8B030D-6E8A-4147-A177-3AD203B41FA5}">
                      <a16:colId xmlns:a16="http://schemas.microsoft.com/office/drawing/2014/main" val="2762259707"/>
                    </a:ext>
                  </a:extLst>
                </a:gridCol>
                <a:gridCol w="3439583">
                  <a:extLst>
                    <a:ext uri="{9D8B030D-6E8A-4147-A177-3AD203B41FA5}">
                      <a16:colId xmlns:a16="http://schemas.microsoft.com/office/drawing/2014/main" val="1036811235"/>
                    </a:ext>
                  </a:extLst>
                </a:gridCol>
              </a:tblGrid>
              <a:tr h="370840">
                <a:tc>
                  <a:txBody>
                    <a:bodyPr/>
                    <a:lstStyle/>
                    <a:p>
                      <a:r>
                        <a:rPr lang="nl-NL" dirty="0"/>
                        <a:t>Mild</a:t>
                      </a:r>
                    </a:p>
                  </a:txBody>
                  <a:tcPr/>
                </a:tc>
                <a:tc>
                  <a:txBody>
                    <a:bodyPr/>
                    <a:lstStyle/>
                    <a:p>
                      <a:r>
                        <a:rPr lang="nl-NL" dirty="0"/>
                        <a:t>Vergevorderd</a:t>
                      </a:r>
                    </a:p>
                  </a:txBody>
                  <a:tcPr/>
                </a:tc>
                <a:tc>
                  <a:txBody>
                    <a:bodyPr/>
                    <a:lstStyle/>
                    <a:p>
                      <a:r>
                        <a:rPr lang="nl-NL" dirty="0"/>
                        <a:t>Zeer vergevorderd</a:t>
                      </a:r>
                    </a:p>
                  </a:txBody>
                  <a:tcPr/>
                </a:tc>
                <a:extLst>
                  <a:ext uri="{0D108BD9-81ED-4DB2-BD59-A6C34878D82A}">
                    <a16:rowId xmlns:a16="http://schemas.microsoft.com/office/drawing/2014/main" val="120441394"/>
                  </a:ext>
                </a:extLst>
              </a:tr>
              <a:tr h="370840">
                <a:tc>
                  <a:txBody>
                    <a:bodyPr/>
                    <a:lstStyle/>
                    <a:p>
                      <a:r>
                        <a:rPr lang="nl-NL" dirty="0"/>
                        <a:t>Melden van pijn</a:t>
                      </a:r>
                    </a:p>
                  </a:txBody>
                  <a:tcPr/>
                </a:tc>
                <a:tc>
                  <a:txBody>
                    <a:bodyPr/>
                    <a:lstStyle/>
                    <a:p>
                      <a:r>
                        <a:rPr lang="nl-NL" dirty="0"/>
                        <a:t>Gespannen lichaamshouding</a:t>
                      </a:r>
                    </a:p>
                  </a:txBody>
                  <a:tcPr/>
                </a:tc>
                <a:tc>
                  <a:txBody>
                    <a:bodyPr/>
                    <a:lstStyle/>
                    <a:p>
                      <a:r>
                        <a:rPr lang="nl-NL" dirty="0"/>
                        <a:t>Eenvoudige bewegingen van lippen, oogleden, hoofd en kaak</a:t>
                      </a:r>
                    </a:p>
                  </a:txBody>
                  <a:tcPr/>
                </a:tc>
                <a:extLst>
                  <a:ext uri="{0D108BD9-81ED-4DB2-BD59-A6C34878D82A}">
                    <a16:rowId xmlns:a16="http://schemas.microsoft.com/office/drawing/2014/main" val="2213543538"/>
                  </a:ext>
                </a:extLst>
              </a:tr>
              <a:tr h="370840">
                <a:tc>
                  <a:txBody>
                    <a:bodyPr/>
                    <a:lstStyle/>
                    <a:p>
                      <a:r>
                        <a:rPr lang="nl-NL" dirty="0"/>
                        <a:t>Melden belemmeringen in dagelijkse activiteiten</a:t>
                      </a:r>
                    </a:p>
                  </a:txBody>
                  <a:tcPr/>
                </a:tc>
                <a:tc>
                  <a:txBody>
                    <a:bodyPr/>
                    <a:lstStyle/>
                    <a:p>
                      <a:r>
                        <a:rPr lang="nl-NL" dirty="0"/>
                        <a:t>Verdrietige gezichtsuitdrukking</a:t>
                      </a:r>
                    </a:p>
                  </a:txBody>
                  <a:tcPr/>
                </a:tc>
                <a:tc>
                  <a:txBody>
                    <a:bodyPr/>
                    <a:lstStyle/>
                    <a:p>
                      <a:endParaRPr lang="nl-NL" dirty="0"/>
                    </a:p>
                  </a:txBody>
                  <a:tcPr/>
                </a:tc>
                <a:extLst>
                  <a:ext uri="{0D108BD9-81ED-4DB2-BD59-A6C34878D82A}">
                    <a16:rowId xmlns:a16="http://schemas.microsoft.com/office/drawing/2014/main" val="1382046687"/>
                  </a:ext>
                </a:extLst>
              </a:tr>
              <a:tr h="370840">
                <a:tc>
                  <a:txBody>
                    <a:bodyPr/>
                    <a:lstStyle/>
                    <a:p>
                      <a:r>
                        <a:rPr lang="nl-NL" dirty="0"/>
                        <a:t>Melden emotionele onrust</a:t>
                      </a:r>
                    </a:p>
                  </a:txBody>
                  <a:tcPr/>
                </a:tc>
                <a:tc>
                  <a:txBody>
                    <a:bodyPr/>
                    <a:lstStyle/>
                    <a:p>
                      <a:r>
                        <a:rPr lang="nl-NL" dirty="0"/>
                        <a:t>Friemelen</a:t>
                      </a:r>
                    </a:p>
                  </a:txBody>
                  <a:tcPr/>
                </a:tc>
                <a:tc>
                  <a:txBody>
                    <a:bodyPr/>
                    <a:lstStyle/>
                    <a:p>
                      <a:endParaRPr lang="nl-NL" dirty="0"/>
                    </a:p>
                  </a:txBody>
                  <a:tcPr/>
                </a:tc>
                <a:extLst>
                  <a:ext uri="{0D108BD9-81ED-4DB2-BD59-A6C34878D82A}">
                    <a16:rowId xmlns:a16="http://schemas.microsoft.com/office/drawing/2014/main" val="1522024280"/>
                  </a:ext>
                </a:extLst>
              </a:tr>
              <a:tr h="370840">
                <a:tc>
                  <a:txBody>
                    <a:bodyPr/>
                    <a:lstStyle/>
                    <a:p>
                      <a:r>
                        <a:rPr lang="nl-NL" dirty="0"/>
                        <a:t>Wrijven</a:t>
                      </a:r>
                    </a:p>
                  </a:txBody>
                  <a:tcPr/>
                </a:tc>
                <a:tc>
                  <a:txBody>
                    <a:bodyPr/>
                    <a:lstStyle/>
                    <a:p>
                      <a:r>
                        <a:rPr lang="nl-NL" dirty="0"/>
                        <a:t>Herhalend geluiden maken</a:t>
                      </a:r>
                    </a:p>
                  </a:txBody>
                  <a:tcPr/>
                </a:tc>
                <a:tc>
                  <a:txBody>
                    <a:bodyPr/>
                    <a:lstStyle/>
                    <a:p>
                      <a:endParaRPr lang="nl-NL" dirty="0"/>
                    </a:p>
                  </a:txBody>
                  <a:tcPr/>
                </a:tc>
                <a:extLst>
                  <a:ext uri="{0D108BD9-81ED-4DB2-BD59-A6C34878D82A}">
                    <a16:rowId xmlns:a16="http://schemas.microsoft.com/office/drawing/2014/main" val="1756908501"/>
                  </a:ext>
                </a:extLst>
              </a:tr>
              <a:tr h="370840">
                <a:tc>
                  <a:txBody>
                    <a:bodyPr/>
                    <a:lstStyle/>
                    <a:p>
                      <a:endParaRPr lang="nl-NL" dirty="0"/>
                    </a:p>
                  </a:txBody>
                  <a:tcPr/>
                </a:tc>
                <a:tc>
                  <a:txBody>
                    <a:bodyPr/>
                    <a:lstStyle/>
                    <a:p>
                      <a:r>
                        <a:rPr lang="nl-NL" dirty="0"/>
                        <a:t>Verbale uitbarstingen</a:t>
                      </a:r>
                    </a:p>
                  </a:txBody>
                  <a:tcPr/>
                </a:tc>
                <a:tc>
                  <a:txBody>
                    <a:bodyPr/>
                    <a:lstStyle/>
                    <a:p>
                      <a:endParaRPr lang="nl-NL" dirty="0"/>
                    </a:p>
                  </a:txBody>
                  <a:tcPr/>
                </a:tc>
                <a:extLst>
                  <a:ext uri="{0D108BD9-81ED-4DB2-BD59-A6C34878D82A}">
                    <a16:rowId xmlns:a16="http://schemas.microsoft.com/office/drawing/2014/main" val="233186091"/>
                  </a:ext>
                </a:extLst>
              </a:tr>
            </a:tbl>
          </a:graphicData>
        </a:graphic>
      </p:graphicFrame>
      <p:sp>
        <p:nvSpPr>
          <p:cNvPr id="9" name="Tijdelijke aanduiding voor inhoud 2">
            <a:extLst>
              <a:ext uri="{FF2B5EF4-FFF2-40B4-BE49-F238E27FC236}">
                <a16:creationId xmlns:a16="http://schemas.microsoft.com/office/drawing/2014/main" id="{EE77E523-8D4C-453A-9F33-21780C63B188}"/>
              </a:ext>
            </a:extLst>
          </p:cNvPr>
          <p:cNvSpPr txBox="1">
            <a:spLocks/>
          </p:cNvSpPr>
          <p:nvPr/>
        </p:nvSpPr>
        <p:spPr bwMode="auto">
          <a:xfrm>
            <a:off x="960716" y="1124744"/>
            <a:ext cx="9886223" cy="144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a:lstStyle>
          <a:p>
            <a:pPr marL="0" indent="0">
              <a:buFontTx/>
              <a:buNone/>
            </a:pPr>
            <a:endParaRPr lang="nl-NL" sz="2000" b="1" kern="0" dirty="0">
              <a:solidFill>
                <a:srgbClr val="C00000"/>
              </a:solidFill>
            </a:endParaRPr>
          </a:p>
          <a:p>
            <a:pPr marL="0" indent="0">
              <a:buFontTx/>
              <a:buNone/>
            </a:pPr>
            <a:endParaRPr lang="nl-NL" sz="2000" b="1" kern="0" dirty="0">
              <a:solidFill>
                <a:srgbClr val="C00000"/>
              </a:solidFill>
            </a:endParaRPr>
          </a:p>
          <a:p>
            <a:pPr marL="0" indent="0">
              <a:buFontTx/>
              <a:buNone/>
            </a:pPr>
            <a:r>
              <a:rPr lang="nl-NL" sz="2000" kern="0" dirty="0">
                <a:solidFill>
                  <a:srgbClr val="C00000"/>
                </a:solidFill>
              </a:rPr>
              <a:t>Casus: Alzheimer dementie</a:t>
            </a:r>
          </a:p>
        </p:txBody>
      </p:sp>
      <p:sp>
        <p:nvSpPr>
          <p:cNvPr id="5" name="Titel 1">
            <a:extLst>
              <a:ext uri="{FF2B5EF4-FFF2-40B4-BE49-F238E27FC236}">
                <a16:creationId xmlns:a16="http://schemas.microsoft.com/office/drawing/2014/main" id="{7C233DBF-7FA3-423B-8330-DD354B374C9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6" name="Titel 1">
            <a:extLst>
              <a:ext uri="{FF2B5EF4-FFF2-40B4-BE49-F238E27FC236}">
                <a16:creationId xmlns:a16="http://schemas.microsoft.com/office/drawing/2014/main" id="{582B0DA7-BE76-45E9-A1CE-7986F8BDDC84}"/>
              </a:ext>
            </a:extLst>
          </p:cNvPr>
          <p:cNvSpPr>
            <a:spLocks noGrp="1"/>
          </p:cNvSpPr>
          <p:nvPr>
            <p:ph type="title"/>
          </p:nvPr>
        </p:nvSpPr>
        <p:spPr>
          <a:xfrm>
            <a:off x="960717" y="537130"/>
            <a:ext cx="10316063" cy="490682"/>
          </a:xfrm>
        </p:spPr>
        <p:txBody>
          <a:bodyPr/>
          <a:lstStyle/>
          <a:p>
            <a:r>
              <a:rPr lang="nl-NL" dirty="0">
                <a:solidFill>
                  <a:srgbClr val="0070C0"/>
                </a:solidFill>
              </a:rPr>
              <a:t>Pijngedrag van verschillende groepen patiënten</a:t>
            </a:r>
          </a:p>
        </p:txBody>
      </p:sp>
    </p:spTree>
    <p:extLst>
      <p:ext uri="{BB962C8B-B14F-4D97-AF65-F5344CB8AC3E}">
        <p14:creationId xmlns:p14="http://schemas.microsoft.com/office/powerpoint/2010/main" val="214992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60717" y="1124744"/>
            <a:ext cx="9742208" cy="5040560"/>
          </a:xfrm>
        </p:spPr>
        <p:txBody>
          <a:bodyPr/>
          <a:lstStyle/>
          <a:p>
            <a:pPr marL="0" indent="0">
              <a:buNone/>
            </a:pPr>
            <a:endParaRPr lang="nl-NL" b="1" dirty="0"/>
          </a:p>
          <a:p>
            <a:pPr marL="0" indent="0">
              <a:buNone/>
            </a:pPr>
            <a:endParaRPr lang="nl-NL" b="1" dirty="0"/>
          </a:p>
          <a:p>
            <a:pPr marL="0" indent="0">
              <a:buNone/>
            </a:pPr>
            <a:r>
              <a:rPr lang="nl-NL" dirty="0"/>
              <a:t>Ook andere ziektebeelden beïnvloeden de pijndrempel, pijnintensiteit en het pijngedrag van cliënten. </a:t>
            </a:r>
          </a:p>
          <a:p>
            <a:pPr marL="0" indent="0">
              <a:buNone/>
            </a:pPr>
            <a:r>
              <a:rPr lang="nl-NL" dirty="0"/>
              <a:t>Houd daar rekening mee!</a:t>
            </a:r>
          </a:p>
          <a:p>
            <a:pPr marL="0" indent="0">
              <a:buNone/>
            </a:pPr>
            <a:endParaRPr lang="nl-NL" dirty="0"/>
          </a:p>
        </p:txBody>
      </p:sp>
      <p:sp>
        <p:nvSpPr>
          <p:cNvPr id="4" name="Titel 1">
            <a:extLst>
              <a:ext uri="{FF2B5EF4-FFF2-40B4-BE49-F238E27FC236}">
                <a16:creationId xmlns:a16="http://schemas.microsoft.com/office/drawing/2014/main" id="{2FB00AD0-AE5B-4DE3-8D89-8AFADE852A84}"/>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7" name="Titel 1">
            <a:extLst>
              <a:ext uri="{FF2B5EF4-FFF2-40B4-BE49-F238E27FC236}">
                <a16:creationId xmlns:a16="http://schemas.microsoft.com/office/drawing/2014/main" id="{5058EE30-1217-4ED9-92C1-92431FC37C22}"/>
              </a:ext>
            </a:extLst>
          </p:cNvPr>
          <p:cNvSpPr>
            <a:spLocks noGrp="1"/>
          </p:cNvSpPr>
          <p:nvPr>
            <p:ph type="title"/>
          </p:nvPr>
        </p:nvSpPr>
        <p:spPr>
          <a:xfrm>
            <a:off x="960717" y="537130"/>
            <a:ext cx="10316063" cy="490682"/>
          </a:xfrm>
        </p:spPr>
        <p:txBody>
          <a:bodyPr/>
          <a:lstStyle/>
          <a:p>
            <a:r>
              <a:rPr lang="nl-NL" dirty="0">
                <a:solidFill>
                  <a:srgbClr val="0070C0"/>
                </a:solidFill>
              </a:rPr>
              <a:t>Pijngedrag van verschillende groepen patiënten</a:t>
            </a:r>
          </a:p>
        </p:txBody>
      </p:sp>
      <p:pic>
        <p:nvPicPr>
          <p:cNvPr id="5" name="Picture 2" descr="Untitled">
            <a:extLst>
              <a:ext uri="{FF2B5EF4-FFF2-40B4-BE49-F238E27FC236}">
                <a16:creationId xmlns:a16="http://schemas.microsoft.com/office/drawing/2014/main" id="{180ED1EF-7A43-4999-A14B-932B5FE38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2829">
            <a:off x="606827" y="3115776"/>
            <a:ext cx="6179888" cy="4201656"/>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8C28D84C-B049-4837-83C0-F97FCACE8E38}"/>
              </a:ext>
            </a:extLst>
          </p:cNvPr>
          <p:cNvSpPr txBox="1">
            <a:spLocks/>
          </p:cNvSpPr>
          <p:nvPr/>
        </p:nvSpPr>
        <p:spPr bwMode="auto">
          <a:xfrm rot="21080729">
            <a:off x="977563" y="3462225"/>
            <a:ext cx="5578833" cy="454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a:lstStyle>
          <a:p>
            <a:pPr marL="0" indent="0" fontAlgn="t">
              <a:buFontTx/>
              <a:buNone/>
            </a:pPr>
            <a:r>
              <a:rPr lang="nl-NL" sz="1600" b="1" kern="0" dirty="0"/>
              <a:t>Pijn signalen:</a:t>
            </a:r>
          </a:p>
          <a:p>
            <a:pPr marL="0" indent="0" fontAlgn="t">
              <a:buFontTx/>
              <a:buNone/>
            </a:pPr>
            <a:endParaRPr lang="nl-NL" sz="1600" kern="0" dirty="0"/>
          </a:p>
          <a:p>
            <a:pPr fontAlgn="t">
              <a:buFont typeface="Wingdings" panose="05000000000000000000" pitchFamily="2" charset="2"/>
              <a:buChar char="q"/>
            </a:pPr>
            <a:r>
              <a:rPr lang="nl-NL" sz="1600" kern="0" dirty="0"/>
              <a:t>Abnormaal voorzichtig of langzaam bewegen bij veranderen van houding</a:t>
            </a:r>
          </a:p>
          <a:p>
            <a:pPr fontAlgn="t">
              <a:buFont typeface="Wingdings" panose="05000000000000000000" pitchFamily="2" charset="2"/>
              <a:buChar char="q"/>
            </a:pPr>
            <a:r>
              <a:rPr lang="nl-NL" sz="1600" kern="0" dirty="0"/>
              <a:t>Moeilijk opstaan</a:t>
            </a:r>
          </a:p>
          <a:p>
            <a:pPr fontAlgn="t">
              <a:buFont typeface="Wingdings" panose="05000000000000000000" pitchFamily="2" charset="2"/>
              <a:buChar char="q"/>
            </a:pPr>
            <a:r>
              <a:rPr lang="nl-NL" sz="1600" kern="0" dirty="0"/>
              <a:t>Zuchten of kreunen, grimassen, fronsen</a:t>
            </a:r>
          </a:p>
          <a:p>
            <a:pPr fontAlgn="t">
              <a:buFont typeface="Wingdings" panose="05000000000000000000" pitchFamily="2" charset="2"/>
              <a:buChar char="q"/>
            </a:pPr>
            <a:r>
              <a:rPr lang="nl-NL" sz="1600" kern="0" dirty="0"/>
              <a:t>Pijnlijke plek vasthouden of beschermen</a:t>
            </a:r>
          </a:p>
          <a:p>
            <a:pPr fontAlgn="t">
              <a:buFont typeface="Wingdings" panose="05000000000000000000" pitchFamily="2" charset="2"/>
              <a:buChar char="q"/>
            </a:pPr>
            <a:r>
              <a:rPr lang="nl-NL" sz="1600" kern="0" dirty="0"/>
              <a:t>Gespannen/verdrietig gezicht, van streek zijn, depressie, teruggetrokken of angstig gedrag</a:t>
            </a:r>
          </a:p>
          <a:p>
            <a:pPr fontAlgn="t">
              <a:buFont typeface="Wingdings" panose="05000000000000000000" pitchFamily="2" charset="2"/>
              <a:buChar char="q"/>
            </a:pPr>
            <a:r>
              <a:rPr lang="nl-NL" sz="1600" kern="0" dirty="0"/>
              <a:t>Aan weinig activiteiten deelnemen</a:t>
            </a:r>
          </a:p>
          <a:p>
            <a:pPr fontAlgn="t">
              <a:buFont typeface="Wingdings" panose="05000000000000000000" pitchFamily="2" charset="2"/>
              <a:buChar char="q"/>
            </a:pPr>
            <a:r>
              <a:rPr lang="nl-NL" sz="1600" kern="0" dirty="0"/>
              <a:t>Slapeloosheid</a:t>
            </a:r>
          </a:p>
          <a:p>
            <a:pPr>
              <a:buFont typeface="Wingdings" panose="05000000000000000000" pitchFamily="2" charset="2"/>
              <a:buChar char="q"/>
            </a:pPr>
            <a:endParaRPr lang="nl-NL" sz="1400" kern="0" dirty="0"/>
          </a:p>
        </p:txBody>
      </p:sp>
      <p:pic>
        <p:nvPicPr>
          <p:cNvPr id="8" name="Afbeelding 7">
            <a:extLst>
              <a:ext uri="{FF2B5EF4-FFF2-40B4-BE49-F238E27FC236}">
                <a16:creationId xmlns:a16="http://schemas.microsoft.com/office/drawing/2014/main" id="{422C83B9-B907-4B19-9F81-A9D2D4558391}"/>
              </a:ext>
            </a:extLst>
          </p:cNvPr>
          <p:cNvPicPr>
            <a:picLocks noChangeAspect="1"/>
          </p:cNvPicPr>
          <p:nvPr/>
        </p:nvPicPr>
        <p:blipFill rotWithShape="1">
          <a:blip r:embed="rId4">
            <a:extLst>
              <a:ext uri="{28A0092B-C50C-407E-A947-70E740481C1C}">
                <a14:useLocalDpi xmlns:a14="http://schemas.microsoft.com/office/drawing/2010/main" val="0"/>
              </a:ext>
            </a:extLst>
          </a:blip>
          <a:srcRect l="19053" t="9687" r="18173" b="13085"/>
          <a:stretch/>
        </p:blipFill>
        <p:spPr>
          <a:xfrm rot="505021">
            <a:off x="6377087" y="2755882"/>
            <a:ext cx="5896308" cy="4556613"/>
          </a:xfrm>
          <a:prstGeom prst="rect">
            <a:avLst/>
          </a:prstGeom>
        </p:spPr>
      </p:pic>
      <p:sp>
        <p:nvSpPr>
          <p:cNvPr id="10" name="Tijdelijke aanduiding voor inhoud 2">
            <a:extLst>
              <a:ext uri="{FF2B5EF4-FFF2-40B4-BE49-F238E27FC236}">
                <a16:creationId xmlns:a16="http://schemas.microsoft.com/office/drawing/2014/main" id="{D6295F3C-564D-49E0-AD9C-7FF299D438D5}"/>
              </a:ext>
            </a:extLst>
          </p:cNvPr>
          <p:cNvSpPr txBox="1">
            <a:spLocks/>
          </p:cNvSpPr>
          <p:nvPr/>
        </p:nvSpPr>
        <p:spPr bwMode="auto">
          <a:xfrm rot="366781">
            <a:off x="6787910" y="3366539"/>
            <a:ext cx="5074662" cy="4420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lr>
                <a:schemeClr val="tx1"/>
              </a:buClr>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a:lstStyle>
          <a:p>
            <a:pPr marL="0" indent="0" fontAlgn="t">
              <a:buFontTx/>
              <a:buNone/>
            </a:pPr>
            <a:r>
              <a:rPr lang="nl-NL" sz="1600" b="1" kern="0" dirty="0"/>
              <a:t>Extra signalen bij personen die niet/moeilijk kunnen praten:</a:t>
            </a:r>
          </a:p>
          <a:p>
            <a:pPr marL="0" indent="0" fontAlgn="t">
              <a:buFontTx/>
              <a:buNone/>
            </a:pPr>
            <a:endParaRPr lang="nl-NL" sz="1600" kern="0" dirty="0"/>
          </a:p>
          <a:p>
            <a:pPr fontAlgn="t">
              <a:buFont typeface="Wingdings" panose="05000000000000000000" pitchFamily="2" charset="2"/>
              <a:buChar char="q"/>
            </a:pPr>
            <a:r>
              <a:rPr lang="nl-NL" sz="1600" kern="0" dirty="0"/>
              <a:t>Gespannen lichaam, friemelen/wrijven</a:t>
            </a:r>
          </a:p>
          <a:p>
            <a:pPr fontAlgn="t">
              <a:buFont typeface="Wingdings" panose="05000000000000000000" pitchFamily="2" charset="2"/>
              <a:buChar char="q"/>
            </a:pPr>
            <a:r>
              <a:rPr lang="nl-NL" sz="1600" kern="0" dirty="0"/>
              <a:t>Snel hulpmiddelen pakken (wandelstok/rollator)</a:t>
            </a:r>
          </a:p>
          <a:p>
            <a:pPr fontAlgn="t">
              <a:buFont typeface="Wingdings" panose="05000000000000000000" pitchFamily="2" charset="2"/>
              <a:buChar char="q"/>
            </a:pPr>
            <a:r>
              <a:rPr lang="nl-NL" sz="1600" kern="0" dirty="0"/>
              <a:t>Huilen, grommen, gillen (dat betekent niet altijd hevige pijn)</a:t>
            </a:r>
          </a:p>
          <a:p>
            <a:pPr fontAlgn="t">
              <a:buFont typeface="Wingdings" panose="05000000000000000000" pitchFamily="2" charset="2"/>
              <a:buChar char="q"/>
            </a:pPr>
            <a:r>
              <a:rPr lang="nl-NL" sz="1600" kern="0" dirty="0"/>
              <a:t>Uitbarstingen en schreeuwen</a:t>
            </a:r>
          </a:p>
          <a:p>
            <a:pPr fontAlgn="t">
              <a:buFont typeface="Wingdings" panose="05000000000000000000" pitchFamily="2" charset="2"/>
              <a:buChar char="q"/>
            </a:pPr>
            <a:r>
              <a:rPr lang="nl-NL" sz="1600" kern="0" dirty="0"/>
              <a:t>Verlies aan gewicht en/of eetlust</a:t>
            </a:r>
          </a:p>
          <a:p>
            <a:pPr fontAlgn="t">
              <a:buFont typeface="Wingdings" panose="05000000000000000000" pitchFamily="2" charset="2"/>
              <a:buChar char="q"/>
            </a:pPr>
            <a:r>
              <a:rPr lang="nl-NL" sz="1600" kern="0" dirty="0"/>
              <a:t>Tegenstribbelen, agitatie, onrustig gedrag, sociaal ongepast gedrag en dwalen</a:t>
            </a:r>
          </a:p>
        </p:txBody>
      </p:sp>
    </p:spTree>
    <p:extLst>
      <p:ext uri="{BB962C8B-B14F-4D97-AF65-F5344CB8AC3E}">
        <p14:creationId xmlns:p14="http://schemas.microsoft.com/office/powerpoint/2010/main" val="3962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Inhoud</a:t>
            </a:r>
          </a:p>
        </p:txBody>
      </p:sp>
      <p:sp>
        <p:nvSpPr>
          <p:cNvPr id="3" name="Tijdelijke aanduiding voor inhoud 2"/>
          <p:cNvSpPr>
            <a:spLocks noGrp="1"/>
          </p:cNvSpPr>
          <p:nvPr>
            <p:ph idx="1"/>
          </p:nvPr>
        </p:nvSpPr>
        <p:spPr>
          <a:xfrm>
            <a:off x="960716" y="1628800"/>
            <a:ext cx="10318179" cy="3888432"/>
          </a:xfrm>
        </p:spPr>
        <p:txBody>
          <a:bodyPr/>
          <a:lstStyle/>
          <a:p>
            <a:pPr marL="457200" indent="-457200">
              <a:lnSpc>
                <a:spcPct val="150000"/>
              </a:lnSpc>
              <a:buFont typeface="+mj-lt"/>
              <a:buAutoNum type="arabicPeriod"/>
            </a:pPr>
            <a:r>
              <a:rPr lang="nl-NL" dirty="0"/>
              <a:t>Waarom is pijn herkennen en behandelen belangrijk?</a:t>
            </a:r>
          </a:p>
          <a:p>
            <a:pPr marL="457200" indent="-457200">
              <a:lnSpc>
                <a:spcPct val="150000"/>
              </a:lnSpc>
              <a:buFont typeface="+mj-lt"/>
              <a:buAutoNum type="arabicPeriod"/>
            </a:pPr>
            <a:r>
              <a:rPr lang="nl-NL" dirty="0"/>
              <a:t>Pijn herkennen</a:t>
            </a:r>
          </a:p>
          <a:p>
            <a:pPr marL="457200" indent="-457200">
              <a:lnSpc>
                <a:spcPct val="150000"/>
              </a:lnSpc>
              <a:buFont typeface="+mj-lt"/>
              <a:buAutoNum type="arabicPeriod"/>
            </a:pPr>
            <a:r>
              <a:rPr lang="nl-NL" dirty="0"/>
              <a:t>Pijn meten en observeren</a:t>
            </a:r>
          </a:p>
          <a:p>
            <a:pPr marL="457200" indent="-457200">
              <a:lnSpc>
                <a:spcPct val="150000"/>
              </a:lnSpc>
              <a:buFont typeface="+mj-lt"/>
              <a:buAutoNum type="arabicPeriod"/>
            </a:pPr>
            <a:r>
              <a:rPr lang="nl-NL" dirty="0"/>
              <a:t>Pijnbestrijding zonder medicijnen</a:t>
            </a:r>
          </a:p>
          <a:p>
            <a:pPr marL="457200" indent="-457200">
              <a:lnSpc>
                <a:spcPct val="150000"/>
              </a:lnSpc>
              <a:buFont typeface="+mj-lt"/>
              <a:buAutoNum type="arabicPeriod"/>
            </a:pPr>
            <a:r>
              <a:rPr lang="nl-NL" dirty="0"/>
              <a:t>Pijnbestrijding met medicijnen</a:t>
            </a:r>
          </a:p>
          <a:p>
            <a:endParaRPr lang="nl-NL" dirty="0"/>
          </a:p>
        </p:txBody>
      </p:sp>
    </p:spTree>
    <p:extLst>
      <p:ext uri="{BB962C8B-B14F-4D97-AF65-F5344CB8AC3E}">
        <p14:creationId xmlns:p14="http://schemas.microsoft.com/office/powerpoint/2010/main" val="160437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iekenhuis hebt u pijn toets 1 hebt u geen pijn toets 2 mooi dan krijgen  wij 60 gulden van u | Loesj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5313"/>
          <a:stretch/>
        </p:blipFill>
        <p:spPr bwMode="auto">
          <a:xfrm>
            <a:off x="8110636" y="1473224"/>
            <a:ext cx="3420764" cy="4091896"/>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2"/>
          <p:cNvSpPr>
            <a:spLocks noGrp="1"/>
          </p:cNvSpPr>
          <p:nvPr>
            <p:ph idx="1"/>
          </p:nvPr>
        </p:nvSpPr>
        <p:spPr>
          <a:xfrm>
            <a:off x="960716" y="1268760"/>
            <a:ext cx="7149919" cy="4420072"/>
          </a:xfrm>
        </p:spPr>
        <p:txBody>
          <a:bodyPr/>
          <a:lstStyle/>
          <a:p>
            <a:pPr>
              <a:lnSpc>
                <a:spcPct val="150000"/>
              </a:lnSpc>
            </a:pPr>
            <a:r>
              <a:rPr lang="nl-NL" dirty="0"/>
              <a:t>Let op pijnsignalen, ook bij personen die moeilijk/niet kunnen praten</a:t>
            </a:r>
          </a:p>
          <a:p>
            <a:pPr>
              <a:lnSpc>
                <a:spcPct val="150000"/>
              </a:lnSpc>
            </a:pPr>
            <a:r>
              <a:rPr lang="nl-NL" dirty="0"/>
              <a:t>Gebruik meetinstrumenten van je eigen organisatie</a:t>
            </a:r>
          </a:p>
          <a:p>
            <a:pPr>
              <a:lnSpc>
                <a:spcPct val="150000"/>
              </a:lnSpc>
            </a:pPr>
            <a:r>
              <a:rPr lang="nl-NL" dirty="0"/>
              <a:t>Stimuleer ouderen om pijnervaringen te uiten door vragen te stellen</a:t>
            </a:r>
          </a:p>
          <a:p>
            <a:pPr>
              <a:lnSpc>
                <a:spcPct val="150000"/>
              </a:lnSpc>
            </a:pPr>
            <a:r>
              <a:rPr lang="nl-NL" dirty="0"/>
              <a:t>Houd er rekening mee dat ziektebeelden invloed hebben op pijngedrag</a:t>
            </a:r>
          </a:p>
          <a:p>
            <a:endParaRPr lang="nl-NL" dirty="0"/>
          </a:p>
        </p:txBody>
      </p:sp>
      <p:sp>
        <p:nvSpPr>
          <p:cNvPr id="5" name="Titel 1">
            <a:extLst>
              <a:ext uri="{FF2B5EF4-FFF2-40B4-BE49-F238E27FC236}">
                <a16:creationId xmlns:a16="http://schemas.microsoft.com/office/drawing/2014/main" id="{17575704-9478-4CD8-966C-504FD94A3BBE}"/>
              </a:ext>
            </a:extLst>
          </p:cNvPr>
          <p:cNvSpPr txBox="1">
            <a:spLocks/>
          </p:cNvSpPr>
          <p:nvPr/>
        </p:nvSpPr>
        <p:spPr bwMode="auto">
          <a:xfrm>
            <a:off x="0" y="6134244"/>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2. Pijn herkennen</a:t>
            </a:r>
          </a:p>
        </p:txBody>
      </p:sp>
      <p:sp>
        <p:nvSpPr>
          <p:cNvPr id="8" name="Titel 1">
            <a:extLst>
              <a:ext uri="{FF2B5EF4-FFF2-40B4-BE49-F238E27FC236}">
                <a16:creationId xmlns:a16="http://schemas.microsoft.com/office/drawing/2014/main" id="{E93DCE61-4BF2-47F7-BA40-0C888D2BA440}"/>
              </a:ext>
            </a:extLst>
          </p:cNvPr>
          <p:cNvSpPr>
            <a:spLocks noGrp="1"/>
          </p:cNvSpPr>
          <p:nvPr>
            <p:ph type="title"/>
          </p:nvPr>
        </p:nvSpPr>
        <p:spPr>
          <a:xfrm>
            <a:off x="960717" y="537130"/>
            <a:ext cx="10316063" cy="490682"/>
          </a:xfrm>
        </p:spPr>
        <p:txBody>
          <a:bodyPr/>
          <a:lstStyle/>
          <a:p>
            <a:r>
              <a:rPr lang="nl-NL" dirty="0">
                <a:solidFill>
                  <a:srgbClr val="0070C0"/>
                </a:solidFill>
              </a:rPr>
              <a:t>Wat kan jij doen in herkennen van pijn?</a:t>
            </a:r>
          </a:p>
        </p:txBody>
      </p:sp>
    </p:spTree>
    <p:extLst>
      <p:ext uri="{BB962C8B-B14F-4D97-AF65-F5344CB8AC3E}">
        <p14:creationId xmlns:p14="http://schemas.microsoft.com/office/powerpoint/2010/main" val="177037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D459-F164-4999-B3B7-6FB824DB71EF}"/>
              </a:ext>
            </a:extLst>
          </p:cNvPr>
          <p:cNvSpPr>
            <a:spLocks noGrp="1"/>
          </p:cNvSpPr>
          <p:nvPr>
            <p:ph type="title"/>
          </p:nvPr>
        </p:nvSpPr>
        <p:spPr/>
        <p:txBody>
          <a:bodyPr/>
          <a:lstStyle/>
          <a:p>
            <a:r>
              <a:rPr lang="nl-NL" dirty="0">
                <a:solidFill>
                  <a:srgbClr val="C00000"/>
                </a:solidFill>
              </a:rPr>
              <a:t>Pijn meten en observeren</a:t>
            </a:r>
          </a:p>
        </p:txBody>
      </p:sp>
      <p:sp>
        <p:nvSpPr>
          <p:cNvPr id="3" name="Tijdelijke aanduiding voor tekst 2">
            <a:extLst>
              <a:ext uri="{FF2B5EF4-FFF2-40B4-BE49-F238E27FC236}">
                <a16:creationId xmlns:a16="http://schemas.microsoft.com/office/drawing/2014/main" id="{E96C6A74-81C2-4069-8D0D-42D4EE691AB1}"/>
              </a:ext>
            </a:extLst>
          </p:cNvPr>
          <p:cNvSpPr>
            <a:spLocks noGrp="1"/>
          </p:cNvSpPr>
          <p:nvPr>
            <p:ph type="body" idx="1"/>
          </p:nvPr>
        </p:nvSpPr>
        <p:spPr/>
        <p:txBody>
          <a:bodyPr/>
          <a:lstStyle/>
          <a:p>
            <a:r>
              <a:rPr lang="nl-NL" sz="2800" dirty="0"/>
              <a:t>Deel 3:</a:t>
            </a:r>
          </a:p>
        </p:txBody>
      </p:sp>
    </p:spTree>
    <p:extLst>
      <p:ext uri="{BB962C8B-B14F-4D97-AF65-F5344CB8AC3E}">
        <p14:creationId xmlns:p14="http://schemas.microsoft.com/office/powerpoint/2010/main" val="418887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0" indent="0">
              <a:buNone/>
            </a:pPr>
            <a:r>
              <a:rPr lang="nl-NL" dirty="0"/>
              <a:t>5. Ouderen die problemen hebben met communiceren kunnen aangeven </a:t>
            </a:r>
            <a:r>
              <a:rPr lang="nl-NL" u="sng" dirty="0"/>
              <a:t>waar</a:t>
            </a:r>
            <a:r>
              <a:rPr lang="nl-NL" dirty="0"/>
              <a:t> ze pijn hebben</a:t>
            </a:r>
          </a:p>
          <a:p>
            <a:pPr marL="0" indent="0">
              <a:buNone/>
            </a:pPr>
            <a:endParaRPr lang="nl-NL" dirty="0"/>
          </a:p>
        </p:txBody>
      </p:sp>
      <p:sp>
        <p:nvSpPr>
          <p:cNvPr id="4" name="Titel 1">
            <a:extLst>
              <a:ext uri="{FF2B5EF4-FFF2-40B4-BE49-F238E27FC236}">
                <a16:creationId xmlns:a16="http://schemas.microsoft.com/office/drawing/2014/main" id="{7428409E-2CC1-44B5-9783-D5028B6B0B3C}"/>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Tree>
    <p:extLst>
      <p:ext uri="{BB962C8B-B14F-4D97-AF65-F5344CB8AC3E}">
        <p14:creationId xmlns:p14="http://schemas.microsoft.com/office/powerpoint/2010/main" val="286444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0" indent="0">
              <a:buNone/>
            </a:pPr>
            <a:r>
              <a:rPr lang="nl-NL" dirty="0"/>
              <a:t>5. Ouderen die problemen hebben met communiceren kunnen aangeven </a:t>
            </a:r>
            <a:r>
              <a:rPr lang="nl-NL" u="sng" dirty="0"/>
              <a:t>waar</a:t>
            </a:r>
            <a:r>
              <a:rPr lang="nl-NL" dirty="0"/>
              <a:t> ze pijn hebben</a:t>
            </a:r>
          </a:p>
          <a:p>
            <a:pPr marL="0" indent="0">
              <a:buNone/>
            </a:pPr>
            <a:endParaRPr lang="nl-NL" dirty="0"/>
          </a:p>
          <a:p>
            <a:pPr>
              <a:buFont typeface="Wingdings" panose="05000000000000000000" pitchFamily="2" charset="2"/>
              <a:buChar char="Ø"/>
            </a:pPr>
            <a:r>
              <a:rPr lang="nl-NL" i="1" dirty="0"/>
              <a:t>Kwetsbare ouderen kunnen zelf de plaats van de pijn aanwijzen op een pijnkaart, ook als zij moeilijk/niet kunnen praten</a:t>
            </a:r>
          </a:p>
          <a:p>
            <a:pPr marL="0" indent="0">
              <a:buNone/>
            </a:pPr>
            <a:endParaRPr lang="nl-NL" dirty="0"/>
          </a:p>
          <a:p>
            <a:pPr marL="0" indent="0">
              <a:buNone/>
            </a:pPr>
            <a:endParaRPr lang="nl-NL" dirty="0"/>
          </a:p>
        </p:txBody>
      </p:sp>
      <p:sp>
        <p:nvSpPr>
          <p:cNvPr id="4" name="Titel 1">
            <a:extLst>
              <a:ext uri="{FF2B5EF4-FFF2-40B4-BE49-F238E27FC236}">
                <a16:creationId xmlns:a16="http://schemas.microsoft.com/office/drawing/2014/main" id="{7428409E-2CC1-44B5-9783-D5028B6B0B3C}"/>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5" name="Rechthoek 4">
            <a:extLst>
              <a:ext uri="{FF2B5EF4-FFF2-40B4-BE49-F238E27FC236}">
                <a16:creationId xmlns:a16="http://schemas.microsoft.com/office/drawing/2014/main" id="{595E6C28-1A07-4AFE-9BB7-A188238F095E}"/>
              </a:ext>
            </a:extLst>
          </p:cNvPr>
          <p:cNvSpPr/>
          <p:nvPr/>
        </p:nvSpPr>
        <p:spPr>
          <a:xfrm rot="20801628">
            <a:off x="6956863" y="3965941"/>
            <a:ext cx="2850460" cy="1569660"/>
          </a:xfrm>
          <a:prstGeom prst="rect">
            <a:avLst/>
          </a:prstGeom>
          <a:noFill/>
        </p:spPr>
        <p:txBody>
          <a:bodyPr wrap="none" lIns="91440" tIns="45720" rIns="91440" bIns="45720">
            <a:spAutoFit/>
          </a:bodyPr>
          <a:lstStyle/>
          <a:p>
            <a:pPr algn="ctr">
              <a:buNone/>
            </a:pPr>
            <a:r>
              <a:rPr lang="nl-NL" sz="9600" b="1" cap="none" spc="50" dirty="0">
                <a:ln w="0"/>
                <a:solidFill>
                  <a:srgbClr val="00B050"/>
                </a:solidFill>
                <a:effectLst>
                  <a:innerShdw blurRad="63500" dist="50800" dir="13500000">
                    <a:srgbClr val="000000">
                      <a:alpha val="50000"/>
                    </a:srgbClr>
                  </a:innerShdw>
                </a:effectLst>
                <a:latin typeface="Stencil" panose="040409050D0802020404" pitchFamily="82" charset="0"/>
              </a:rPr>
              <a:t>Feit</a:t>
            </a:r>
            <a:endParaRPr lang="nl-NL" sz="11500" b="1" cap="none" spc="50" dirty="0">
              <a:ln w="0"/>
              <a:solidFill>
                <a:srgbClr val="00B050"/>
              </a:solidFill>
              <a:effectLst>
                <a:innerShdw blurRad="63500" dist="50800" dir="13500000">
                  <a:srgbClr val="000000">
                    <a:alpha val="50000"/>
                  </a:srgbClr>
                </a:innerShdw>
              </a:effectLst>
              <a:latin typeface="Stencil" panose="040409050D0802020404" pitchFamily="82" charset="0"/>
            </a:endParaRPr>
          </a:p>
        </p:txBody>
      </p:sp>
    </p:spTree>
    <p:extLst>
      <p:ext uri="{BB962C8B-B14F-4D97-AF65-F5344CB8AC3E}">
        <p14:creationId xmlns:p14="http://schemas.microsoft.com/office/powerpoint/2010/main" val="426879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leurplaten Menselijk lichaam kleurplaat | Menselijk lichaam, Lichaam, Het  menselijk licha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236" y="568695"/>
            <a:ext cx="4968552" cy="512825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E5AF9958-9ABF-4185-91E2-5137FEEFF4BF}"/>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7" name="Titel 1">
            <a:extLst>
              <a:ext uri="{FF2B5EF4-FFF2-40B4-BE49-F238E27FC236}">
                <a16:creationId xmlns:a16="http://schemas.microsoft.com/office/drawing/2014/main" id="{D0B2753E-DF0E-4F2A-8F17-BBD4E41DB854}"/>
              </a:ext>
            </a:extLst>
          </p:cNvPr>
          <p:cNvSpPr>
            <a:spLocks noGrp="1"/>
          </p:cNvSpPr>
          <p:nvPr>
            <p:ph type="title"/>
          </p:nvPr>
        </p:nvSpPr>
        <p:spPr>
          <a:xfrm>
            <a:off x="960717" y="537130"/>
            <a:ext cx="10316063" cy="490682"/>
          </a:xfrm>
        </p:spPr>
        <p:txBody>
          <a:bodyPr/>
          <a:lstStyle/>
          <a:p>
            <a:r>
              <a:rPr lang="nl-NL" dirty="0">
                <a:solidFill>
                  <a:srgbClr val="0070C0"/>
                </a:solidFill>
              </a:rPr>
              <a:t>Pijnkaart</a:t>
            </a:r>
          </a:p>
        </p:txBody>
      </p:sp>
    </p:spTree>
    <p:extLst>
      <p:ext uri="{BB962C8B-B14F-4D97-AF65-F5344CB8AC3E}">
        <p14:creationId xmlns:p14="http://schemas.microsoft.com/office/powerpoint/2010/main" val="405294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6" y="1052736"/>
            <a:ext cx="10318179" cy="4824536"/>
          </a:xfrm>
        </p:spPr>
        <p:txBody>
          <a:bodyPr/>
          <a:lstStyle/>
          <a:p>
            <a:pPr>
              <a:buFont typeface="Arial" panose="020B0604020202020204" pitchFamily="34" charset="0"/>
              <a:buChar char="•"/>
            </a:pPr>
            <a:endParaRPr lang="nl-NL" b="1" dirty="0"/>
          </a:p>
          <a:p>
            <a:pPr>
              <a:buFont typeface="Arial" panose="020B0604020202020204" pitchFamily="34" charset="0"/>
              <a:buChar char="•"/>
            </a:pPr>
            <a:endParaRPr lang="nl-NL" b="1" dirty="0"/>
          </a:p>
          <a:p>
            <a:pPr>
              <a:buFont typeface="Arial" panose="020B0604020202020204" pitchFamily="34" charset="0"/>
              <a:buChar char="•"/>
            </a:pPr>
            <a:r>
              <a:rPr lang="nl-NL" dirty="0"/>
              <a:t>Vraag na welk meetinstrument in de instelling wordt gebruikt</a:t>
            </a:r>
          </a:p>
          <a:p>
            <a:pPr>
              <a:buFont typeface="Arial" panose="020B0604020202020204" pitchFamily="34" charset="0"/>
              <a:buChar char="•"/>
            </a:pPr>
            <a:r>
              <a:rPr lang="nl-NL" dirty="0"/>
              <a:t>Voorbeelden: </a:t>
            </a:r>
          </a:p>
        </p:txBody>
      </p:sp>
      <p:sp>
        <p:nvSpPr>
          <p:cNvPr id="5" name="Ovaal 4"/>
          <p:cNvSpPr/>
          <p:nvPr/>
        </p:nvSpPr>
        <p:spPr bwMode="auto">
          <a:xfrm>
            <a:off x="-170284" y="1988840"/>
            <a:ext cx="6048672" cy="166981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CF691E"/>
              </a:buClr>
              <a:buSzTx/>
              <a:buFontTx/>
              <a:buChar char="•"/>
              <a:tabLst/>
            </a:pPr>
            <a:endParaRPr kumimoji="0" lang="nl-NL" sz="2000" b="0" i="0" u="none" strike="noStrike" cap="none" normalizeH="0" baseline="0">
              <a:ln>
                <a:noFill/>
              </a:ln>
              <a:solidFill>
                <a:schemeClr val="tx1"/>
              </a:solidFill>
              <a:effectLst/>
              <a:latin typeface="Verdana" pitchFamily="34" charset="0"/>
            </a:endParaRPr>
          </a:p>
        </p:txBody>
      </p:sp>
      <p:pic>
        <p:nvPicPr>
          <p:cNvPr id="6" name="Afbeelding 5">
            <a:extLst>
              <a:ext uri="{FF2B5EF4-FFF2-40B4-BE49-F238E27FC236}">
                <a16:creationId xmlns:a16="http://schemas.microsoft.com/office/drawing/2014/main" id="{5D4D5A62-089B-4634-98A9-77A30E3A3294}"/>
              </a:ext>
            </a:extLst>
          </p:cNvPr>
          <p:cNvPicPr>
            <a:picLocks noChangeAspect="1"/>
          </p:cNvPicPr>
          <p:nvPr/>
        </p:nvPicPr>
        <p:blipFill>
          <a:blip r:embed="rId3"/>
          <a:stretch>
            <a:fillRect/>
          </a:stretch>
        </p:blipFill>
        <p:spPr>
          <a:xfrm>
            <a:off x="3970371" y="2823307"/>
            <a:ext cx="7257738" cy="2981957"/>
          </a:xfrm>
          <a:prstGeom prst="rect">
            <a:avLst/>
          </a:prstGeom>
        </p:spPr>
      </p:pic>
      <p:sp>
        <p:nvSpPr>
          <p:cNvPr id="7" name="Titel 1">
            <a:extLst>
              <a:ext uri="{FF2B5EF4-FFF2-40B4-BE49-F238E27FC236}">
                <a16:creationId xmlns:a16="http://schemas.microsoft.com/office/drawing/2014/main" id="{9A4437C9-D16C-46FC-9FF5-32C5AC185EE0}"/>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8" name="Titel 1">
            <a:extLst>
              <a:ext uri="{FF2B5EF4-FFF2-40B4-BE49-F238E27FC236}">
                <a16:creationId xmlns:a16="http://schemas.microsoft.com/office/drawing/2014/main" id="{EC478C25-6991-4D95-86B3-4B2879EBB044}"/>
              </a:ext>
            </a:extLst>
          </p:cNvPr>
          <p:cNvSpPr txBox="1">
            <a:spLocks/>
          </p:cNvSpPr>
          <p:nvPr/>
        </p:nvSpPr>
        <p:spPr bwMode="auto">
          <a:xfrm>
            <a:off x="960717" y="5371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Meetinstrumenten om pijn te meten bij kwetsbare ouderen</a:t>
            </a:r>
          </a:p>
        </p:txBody>
      </p:sp>
    </p:spTree>
    <p:extLst>
      <p:ext uri="{BB962C8B-B14F-4D97-AF65-F5344CB8AC3E}">
        <p14:creationId xmlns:p14="http://schemas.microsoft.com/office/powerpoint/2010/main" val="228991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1E97952-6728-4943-86C2-EAE980E86E89}"/>
              </a:ext>
            </a:extLst>
          </p:cNvPr>
          <p:cNvPicPr>
            <a:picLocks noChangeAspect="1"/>
          </p:cNvPicPr>
          <p:nvPr/>
        </p:nvPicPr>
        <p:blipFill>
          <a:blip r:embed="rId3"/>
          <a:stretch>
            <a:fillRect/>
          </a:stretch>
        </p:blipFill>
        <p:spPr>
          <a:xfrm>
            <a:off x="1074981" y="2203166"/>
            <a:ext cx="4626293" cy="1900786"/>
          </a:xfrm>
          <a:prstGeom prst="rect">
            <a:avLst/>
          </a:prstGeom>
        </p:spPr>
      </p:pic>
      <p:sp>
        <p:nvSpPr>
          <p:cNvPr id="3" name="Tijdelijke aanduiding voor inhoud 2"/>
          <p:cNvSpPr>
            <a:spLocks noGrp="1"/>
          </p:cNvSpPr>
          <p:nvPr>
            <p:ph idx="1"/>
          </p:nvPr>
        </p:nvSpPr>
        <p:spPr>
          <a:xfrm>
            <a:off x="960716" y="1700808"/>
            <a:ext cx="10318179" cy="4824536"/>
          </a:xfrm>
        </p:spPr>
        <p:txBody>
          <a:bodyPr/>
          <a:lstStyle/>
          <a:p>
            <a:pPr marL="0" indent="0">
              <a:buNone/>
            </a:pPr>
            <a:r>
              <a:rPr lang="nl-NL" dirty="0"/>
              <a:t>Wat als iemand problemen heeft met communiceren?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b="1" dirty="0"/>
          </a:p>
        </p:txBody>
      </p:sp>
      <p:sp>
        <p:nvSpPr>
          <p:cNvPr id="5" name="Ovaal 4"/>
          <p:cNvSpPr/>
          <p:nvPr/>
        </p:nvSpPr>
        <p:spPr bwMode="auto">
          <a:xfrm>
            <a:off x="-170284" y="1988840"/>
            <a:ext cx="6048672" cy="166981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CF691E"/>
              </a:buClr>
              <a:buSzTx/>
              <a:buFontTx/>
              <a:buChar char="•"/>
              <a:tabLst/>
            </a:pPr>
            <a:endParaRPr kumimoji="0" lang="nl-NL" sz="2000" b="0" i="0" u="none" strike="noStrike" cap="none" normalizeH="0" baseline="0">
              <a:ln>
                <a:noFill/>
              </a:ln>
              <a:solidFill>
                <a:schemeClr val="tx1"/>
              </a:solidFill>
              <a:effectLst/>
              <a:latin typeface="Verdana" pitchFamily="34" charset="0"/>
            </a:endParaRPr>
          </a:p>
        </p:txBody>
      </p:sp>
      <p:sp>
        <p:nvSpPr>
          <p:cNvPr id="4" name="Rechthoek 3"/>
          <p:cNvSpPr/>
          <p:nvPr/>
        </p:nvSpPr>
        <p:spPr>
          <a:xfrm>
            <a:off x="5717955" y="2401937"/>
            <a:ext cx="897187" cy="1323439"/>
          </a:xfrm>
          <a:prstGeom prst="rect">
            <a:avLst/>
          </a:prstGeom>
          <a:noFill/>
        </p:spPr>
        <p:txBody>
          <a:bodyPr wrap="square" lIns="91440" tIns="45720" rIns="91440" bIns="45720">
            <a:spAutoFit/>
          </a:bodyPr>
          <a:lstStyle/>
          <a:p>
            <a:pPr algn="ctr">
              <a:buNone/>
            </a:pPr>
            <a:r>
              <a:rPr lang="nl-NL" sz="8000" b="0" cap="none" spc="0" dirty="0">
                <a:ln w="0"/>
                <a:solidFill>
                  <a:schemeClr val="tx1"/>
                </a:solidFill>
                <a:effectLst>
                  <a:outerShdw blurRad="38100" dist="19050" dir="2700000" algn="tl" rotWithShape="0">
                    <a:schemeClr val="dk1">
                      <a:alpha val="40000"/>
                    </a:schemeClr>
                  </a:outerShdw>
                </a:effectLst>
              </a:rPr>
              <a:t>?</a:t>
            </a:r>
          </a:p>
        </p:txBody>
      </p:sp>
      <p:pic>
        <p:nvPicPr>
          <p:cNvPr id="8" name="Picture 2" descr="observeren | Maatschappelijk wer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81292" y="2253317"/>
            <a:ext cx="2088232" cy="3064042"/>
          </a:xfrm>
          <a:prstGeom prst="rect">
            <a:avLst/>
          </a:prstGeom>
          <a:noFill/>
          <a:extLst>
            <a:ext uri="{909E8E84-426E-40DD-AFC4-6F175D3DCCD1}">
              <a14:hiddenFill xmlns:a14="http://schemas.microsoft.com/office/drawing/2010/main">
                <a:solidFill>
                  <a:srgbClr val="FFFFFF"/>
                </a:solidFill>
              </a14:hiddenFill>
            </a:ext>
          </a:extLst>
        </p:spPr>
      </p:pic>
      <p:sp>
        <p:nvSpPr>
          <p:cNvPr id="9" name="Vermenigvuldigen 8"/>
          <p:cNvSpPr/>
          <p:nvPr/>
        </p:nvSpPr>
        <p:spPr bwMode="auto">
          <a:xfrm>
            <a:off x="1829597" y="1922118"/>
            <a:ext cx="2941127" cy="2302300"/>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CF691E"/>
              </a:buClr>
              <a:buSzTx/>
              <a:buFontTx/>
              <a:buChar char="•"/>
              <a:tabLst/>
            </a:pPr>
            <a:endParaRPr kumimoji="0" lang="nl-NL" sz="2000" b="0" i="0" u="none" strike="noStrike" cap="none" normalizeH="0" baseline="0">
              <a:ln>
                <a:noFill/>
              </a:ln>
              <a:solidFill>
                <a:schemeClr val="tx1"/>
              </a:solidFill>
              <a:effectLst/>
              <a:latin typeface="Verdana" pitchFamily="34" charset="0"/>
            </a:endParaRPr>
          </a:p>
        </p:txBody>
      </p:sp>
      <p:sp>
        <p:nvSpPr>
          <p:cNvPr id="6" name="Tekstvak 5"/>
          <p:cNvSpPr txBox="1"/>
          <p:nvPr/>
        </p:nvSpPr>
        <p:spPr bwMode="auto">
          <a:xfrm>
            <a:off x="960716" y="4074862"/>
            <a:ext cx="10153128" cy="22344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l">
              <a:buNone/>
            </a:pPr>
            <a:r>
              <a:rPr lang="nl-NL" sz="2400" dirty="0">
                <a:sym typeface="Wingdings" panose="05000000000000000000" pitchFamily="2" charset="2"/>
              </a:rPr>
              <a:t> Dan gebruik je niet de schaal hierboven, </a:t>
            </a:r>
          </a:p>
          <a:p>
            <a:pPr marL="0" indent="0" algn="l">
              <a:buNone/>
            </a:pPr>
            <a:r>
              <a:rPr lang="nl-NL" sz="2400" dirty="0">
                <a:sym typeface="Wingdings" panose="05000000000000000000" pitchFamily="2" charset="2"/>
              </a:rPr>
              <a:t>maar een observatie instrument. </a:t>
            </a:r>
          </a:p>
          <a:p>
            <a:pPr marL="0" indent="0" algn="l">
              <a:buNone/>
            </a:pPr>
            <a:endParaRPr lang="nl-NL" sz="2400" dirty="0">
              <a:sym typeface="Wingdings" panose="05000000000000000000" pitchFamily="2" charset="2"/>
            </a:endParaRPr>
          </a:p>
          <a:p>
            <a:pPr marL="0" indent="0" algn="l">
              <a:buNone/>
            </a:pPr>
            <a:r>
              <a:rPr lang="nl-NL" sz="2400" dirty="0">
                <a:sym typeface="Wingdings" panose="05000000000000000000" pitchFamily="2" charset="2"/>
              </a:rPr>
              <a:t>Betrek ook mantelzorgers bij de beoordeling van pijn. </a:t>
            </a:r>
            <a:endParaRPr lang="nl-NL" sz="2400" dirty="0"/>
          </a:p>
          <a:p>
            <a:pPr marL="342900" marR="0" indent="-342900" algn="l" defTabSz="914400" rtl="0" eaLnBrk="0" fontAlgn="base" latinLnBrk="0" hangingPunct="0">
              <a:lnSpc>
                <a:spcPct val="100000"/>
              </a:lnSpc>
              <a:spcBef>
                <a:spcPct val="20000"/>
              </a:spcBef>
              <a:spcAft>
                <a:spcPct val="0"/>
              </a:spcAft>
              <a:buClrTx/>
              <a:buSzTx/>
              <a:buFontTx/>
              <a:buNone/>
              <a:tabLst/>
            </a:pPr>
            <a:endParaRPr kumimoji="0" lang="nl-NL" sz="2400" b="0" i="0" u="none" strike="noStrike" kern="0" cap="none" spc="0" normalizeH="0" baseline="0" noProof="0" dirty="0">
              <a:ln>
                <a:noFill/>
              </a:ln>
              <a:solidFill>
                <a:schemeClr val="bg1"/>
              </a:solidFill>
              <a:effectLst/>
              <a:uLnTx/>
              <a:uFillTx/>
              <a:latin typeface="+mj-lt"/>
              <a:ea typeface="+mn-ea"/>
            </a:endParaRPr>
          </a:p>
        </p:txBody>
      </p:sp>
      <p:sp>
        <p:nvSpPr>
          <p:cNvPr id="11" name="Titel 1">
            <a:extLst>
              <a:ext uri="{FF2B5EF4-FFF2-40B4-BE49-F238E27FC236}">
                <a16:creationId xmlns:a16="http://schemas.microsoft.com/office/drawing/2014/main" id="{DA5F3D5F-CAFC-4412-90B8-10A004806AB8}"/>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13" name="Titel 1">
            <a:extLst>
              <a:ext uri="{FF2B5EF4-FFF2-40B4-BE49-F238E27FC236}">
                <a16:creationId xmlns:a16="http://schemas.microsoft.com/office/drawing/2014/main" id="{ADF068D6-1FEB-4AC7-B8FC-E5A4AD6B27BF}"/>
              </a:ext>
            </a:extLst>
          </p:cNvPr>
          <p:cNvSpPr txBox="1">
            <a:spLocks/>
          </p:cNvSpPr>
          <p:nvPr/>
        </p:nvSpPr>
        <p:spPr bwMode="auto">
          <a:xfrm>
            <a:off x="960717" y="5371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Meetinstrumenten om pijn te meten bij kwetsbare ouderen</a:t>
            </a:r>
          </a:p>
        </p:txBody>
      </p:sp>
    </p:spTree>
    <p:extLst>
      <p:ext uri="{BB962C8B-B14F-4D97-AF65-F5344CB8AC3E}">
        <p14:creationId xmlns:p14="http://schemas.microsoft.com/office/powerpoint/2010/main" val="31844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6" y="1052736"/>
            <a:ext cx="10318179" cy="4824536"/>
          </a:xfrm>
        </p:spPr>
        <p:txBody>
          <a:bodyPr/>
          <a:lstStyle/>
          <a:p>
            <a:pPr marL="0" indent="0">
              <a:buNone/>
            </a:pPr>
            <a:r>
              <a:rPr lang="nl-NL" b="1" dirty="0"/>
              <a:t> </a:t>
            </a:r>
          </a:p>
          <a:p>
            <a:pPr>
              <a:lnSpc>
                <a:spcPct val="150000"/>
              </a:lnSpc>
            </a:pPr>
            <a:r>
              <a:rPr lang="nl-NL" dirty="0"/>
              <a:t>Welke pijnklachten de cliënt heeft en waar</a:t>
            </a:r>
          </a:p>
          <a:p>
            <a:pPr>
              <a:lnSpc>
                <a:spcPct val="150000"/>
              </a:lnSpc>
            </a:pPr>
            <a:r>
              <a:rPr lang="nl-NL" dirty="0"/>
              <a:t>Hoe pijn is gemeten </a:t>
            </a:r>
          </a:p>
          <a:p>
            <a:pPr>
              <a:lnSpc>
                <a:spcPct val="150000"/>
              </a:lnSpc>
            </a:pPr>
            <a:r>
              <a:rPr lang="nl-NL" dirty="0"/>
              <a:t>Met welke uitkomst</a:t>
            </a:r>
          </a:p>
          <a:p>
            <a:pPr marL="0" indent="0">
              <a:buNone/>
            </a:pPr>
            <a:endParaRPr lang="nl-NL" b="1" dirty="0"/>
          </a:p>
          <a:p>
            <a:pPr marL="0" indent="0">
              <a:buNone/>
            </a:pPr>
            <a:endParaRPr lang="nl-NL" dirty="0">
              <a:solidFill>
                <a:srgbClr val="00B050"/>
              </a:solidFill>
            </a:endParaRPr>
          </a:p>
          <a:p>
            <a:pPr marL="0" indent="0">
              <a:buNone/>
            </a:pPr>
            <a:endParaRPr lang="nl-NL" b="1" dirty="0"/>
          </a:p>
        </p:txBody>
      </p:sp>
      <p:sp>
        <p:nvSpPr>
          <p:cNvPr id="5" name="Ovaal 4"/>
          <p:cNvSpPr/>
          <p:nvPr/>
        </p:nvSpPr>
        <p:spPr bwMode="auto">
          <a:xfrm>
            <a:off x="-170284" y="1988840"/>
            <a:ext cx="6048672" cy="166981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CF691E"/>
              </a:buClr>
              <a:buSzTx/>
              <a:buFontTx/>
              <a:buChar char="•"/>
              <a:tabLst/>
            </a:pPr>
            <a:endParaRPr kumimoji="0" lang="nl-NL" sz="2000" b="0" i="0" u="none" strike="noStrike" cap="none" normalizeH="0" baseline="0">
              <a:ln>
                <a:noFill/>
              </a:ln>
              <a:solidFill>
                <a:schemeClr val="tx1"/>
              </a:solidFill>
              <a:effectLst/>
              <a:latin typeface="Verdana" pitchFamily="34" charset="0"/>
            </a:endParaRPr>
          </a:p>
        </p:txBody>
      </p:sp>
      <p:pic>
        <p:nvPicPr>
          <p:cNvPr id="1026" name="Picture 2" descr="Medische dokter vrouw pictogram Premium Vecto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1444" t="5785" r="23754" b="6476"/>
          <a:stretch/>
        </p:blipFill>
        <p:spPr bwMode="auto">
          <a:xfrm>
            <a:off x="8830716" y="1210840"/>
            <a:ext cx="2160240" cy="450832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7B765267-40A1-4975-B486-058D1527848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9" name="Titel 1">
            <a:extLst>
              <a:ext uri="{FF2B5EF4-FFF2-40B4-BE49-F238E27FC236}">
                <a16:creationId xmlns:a16="http://schemas.microsoft.com/office/drawing/2014/main" id="{8147B428-CBC7-44E5-9811-4084435C9D1D}"/>
              </a:ext>
            </a:extLst>
          </p:cNvPr>
          <p:cNvSpPr txBox="1">
            <a:spLocks/>
          </p:cNvSpPr>
          <p:nvPr/>
        </p:nvSpPr>
        <p:spPr bwMode="auto">
          <a:xfrm>
            <a:off x="1113117" y="6895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Geef door aan de arts</a:t>
            </a:r>
          </a:p>
        </p:txBody>
      </p:sp>
    </p:spTree>
    <p:extLst>
      <p:ext uri="{BB962C8B-B14F-4D97-AF65-F5344CB8AC3E}">
        <p14:creationId xmlns:p14="http://schemas.microsoft.com/office/powerpoint/2010/main" val="425797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6" y="1844824"/>
            <a:ext cx="10318179" cy="4176464"/>
          </a:xfrm>
        </p:spPr>
        <p:txBody>
          <a:bodyPr/>
          <a:lstStyle/>
          <a:p>
            <a:pPr>
              <a:lnSpc>
                <a:spcPct val="150000"/>
              </a:lnSpc>
            </a:pPr>
            <a:r>
              <a:rPr lang="nl-NL" dirty="0"/>
              <a:t>Vraag kwetsbare ouderen naar pijn en waar die zit</a:t>
            </a:r>
          </a:p>
          <a:p>
            <a:pPr>
              <a:lnSpc>
                <a:spcPct val="150000"/>
              </a:lnSpc>
            </a:pPr>
            <a:r>
              <a:rPr lang="nl-NL" dirty="0"/>
              <a:t>Bij redelijk goede communicatie: gebruik verbale of numerieke schaal</a:t>
            </a:r>
          </a:p>
          <a:p>
            <a:pPr>
              <a:lnSpc>
                <a:spcPct val="150000"/>
              </a:lnSpc>
            </a:pPr>
            <a:r>
              <a:rPr lang="nl-NL" dirty="0"/>
              <a:t>Bij problemen met communicatie: gebruik observatie instrument</a:t>
            </a:r>
          </a:p>
          <a:p>
            <a:pPr>
              <a:lnSpc>
                <a:spcPct val="150000"/>
              </a:lnSpc>
            </a:pPr>
            <a:r>
              <a:rPr lang="nl-NL" dirty="0"/>
              <a:t>Betrek mantelzorgers bij de observatie van pijn</a:t>
            </a:r>
          </a:p>
          <a:p>
            <a:pPr>
              <a:lnSpc>
                <a:spcPct val="150000"/>
              </a:lnSpc>
            </a:pPr>
            <a:r>
              <a:rPr lang="nl-NL" dirty="0"/>
              <a:t>Geef je bevindingen door aan de arts</a:t>
            </a:r>
          </a:p>
        </p:txBody>
      </p:sp>
      <p:sp>
        <p:nvSpPr>
          <p:cNvPr id="6" name="Titel 1">
            <a:extLst>
              <a:ext uri="{FF2B5EF4-FFF2-40B4-BE49-F238E27FC236}">
                <a16:creationId xmlns:a16="http://schemas.microsoft.com/office/drawing/2014/main" id="{FC8D3852-3A1E-44E6-91AC-2ABD3949F21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3. Pijn meten en observeren</a:t>
            </a:r>
          </a:p>
        </p:txBody>
      </p:sp>
      <p:sp>
        <p:nvSpPr>
          <p:cNvPr id="8" name="Titel 1">
            <a:extLst>
              <a:ext uri="{FF2B5EF4-FFF2-40B4-BE49-F238E27FC236}">
                <a16:creationId xmlns:a16="http://schemas.microsoft.com/office/drawing/2014/main" id="{5911889D-32DA-4DE2-B63C-0C58060D37EF}"/>
              </a:ext>
            </a:extLst>
          </p:cNvPr>
          <p:cNvSpPr txBox="1">
            <a:spLocks/>
          </p:cNvSpPr>
          <p:nvPr/>
        </p:nvSpPr>
        <p:spPr bwMode="auto">
          <a:xfrm>
            <a:off x="1113117" y="689530"/>
            <a:ext cx="1066992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Wat kan jij doen om pijn te observeren/meten?</a:t>
            </a:r>
          </a:p>
        </p:txBody>
      </p:sp>
    </p:spTree>
    <p:extLst>
      <p:ext uri="{BB962C8B-B14F-4D97-AF65-F5344CB8AC3E}">
        <p14:creationId xmlns:p14="http://schemas.microsoft.com/office/powerpoint/2010/main" val="403228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D459-F164-4999-B3B7-6FB824DB71EF}"/>
              </a:ext>
            </a:extLst>
          </p:cNvPr>
          <p:cNvSpPr>
            <a:spLocks noGrp="1"/>
          </p:cNvSpPr>
          <p:nvPr>
            <p:ph type="title"/>
          </p:nvPr>
        </p:nvSpPr>
        <p:spPr/>
        <p:txBody>
          <a:bodyPr/>
          <a:lstStyle/>
          <a:p>
            <a:r>
              <a:rPr lang="nl-NL" dirty="0">
                <a:solidFill>
                  <a:srgbClr val="C00000"/>
                </a:solidFill>
              </a:rPr>
              <a:t>Pijnbestrijding zonder medicijnen</a:t>
            </a:r>
          </a:p>
        </p:txBody>
      </p:sp>
      <p:sp>
        <p:nvSpPr>
          <p:cNvPr id="3" name="Tijdelijke aanduiding voor tekst 2">
            <a:extLst>
              <a:ext uri="{FF2B5EF4-FFF2-40B4-BE49-F238E27FC236}">
                <a16:creationId xmlns:a16="http://schemas.microsoft.com/office/drawing/2014/main" id="{E96C6A74-81C2-4069-8D0D-42D4EE691AB1}"/>
              </a:ext>
            </a:extLst>
          </p:cNvPr>
          <p:cNvSpPr>
            <a:spLocks noGrp="1"/>
          </p:cNvSpPr>
          <p:nvPr>
            <p:ph type="body" idx="1"/>
          </p:nvPr>
        </p:nvSpPr>
        <p:spPr/>
        <p:txBody>
          <a:bodyPr/>
          <a:lstStyle/>
          <a:p>
            <a:r>
              <a:rPr lang="nl-NL" sz="2800" dirty="0"/>
              <a:t>Deel 4:</a:t>
            </a:r>
          </a:p>
        </p:txBody>
      </p:sp>
    </p:spTree>
    <p:extLst>
      <p:ext uri="{BB962C8B-B14F-4D97-AF65-F5344CB8AC3E}">
        <p14:creationId xmlns:p14="http://schemas.microsoft.com/office/powerpoint/2010/main" val="285641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D459-F164-4999-B3B7-6FB824DB71EF}"/>
              </a:ext>
            </a:extLst>
          </p:cNvPr>
          <p:cNvSpPr>
            <a:spLocks noGrp="1"/>
          </p:cNvSpPr>
          <p:nvPr>
            <p:ph type="title"/>
          </p:nvPr>
        </p:nvSpPr>
        <p:spPr/>
        <p:txBody>
          <a:bodyPr/>
          <a:lstStyle/>
          <a:p>
            <a:r>
              <a:rPr lang="nl-NL" dirty="0">
                <a:solidFill>
                  <a:srgbClr val="C00000"/>
                </a:solidFill>
              </a:rPr>
              <a:t>Waarom is pijn herkennen en behandelen belangrijk?</a:t>
            </a:r>
          </a:p>
        </p:txBody>
      </p:sp>
      <p:sp>
        <p:nvSpPr>
          <p:cNvPr id="3" name="Tijdelijke aanduiding voor tekst 2">
            <a:extLst>
              <a:ext uri="{FF2B5EF4-FFF2-40B4-BE49-F238E27FC236}">
                <a16:creationId xmlns:a16="http://schemas.microsoft.com/office/drawing/2014/main" id="{E96C6A74-81C2-4069-8D0D-42D4EE691AB1}"/>
              </a:ext>
            </a:extLst>
          </p:cNvPr>
          <p:cNvSpPr>
            <a:spLocks noGrp="1"/>
          </p:cNvSpPr>
          <p:nvPr>
            <p:ph type="body" idx="1"/>
          </p:nvPr>
        </p:nvSpPr>
        <p:spPr/>
        <p:txBody>
          <a:bodyPr/>
          <a:lstStyle/>
          <a:p>
            <a:r>
              <a:rPr lang="nl-NL" sz="2800" dirty="0"/>
              <a:t>Deel 1:</a:t>
            </a:r>
          </a:p>
        </p:txBody>
      </p:sp>
    </p:spTree>
    <p:extLst>
      <p:ext uri="{BB962C8B-B14F-4D97-AF65-F5344CB8AC3E}">
        <p14:creationId xmlns:p14="http://schemas.microsoft.com/office/powerpoint/2010/main" val="109054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6. Pijnbestrijding zonder medicijnen geeft ernstige bijwerkingen</a:t>
            </a:r>
          </a:p>
          <a:p>
            <a:pPr marL="0" indent="0">
              <a:buNone/>
            </a:pPr>
            <a:endParaRPr lang="nl-NL" dirty="0"/>
          </a:p>
        </p:txBody>
      </p:sp>
      <p:sp>
        <p:nvSpPr>
          <p:cNvPr id="4" name="Titel 1">
            <a:extLst>
              <a:ext uri="{FF2B5EF4-FFF2-40B4-BE49-F238E27FC236}">
                <a16:creationId xmlns:a16="http://schemas.microsoft.com/office/drawing/2014/main" id="{498D24E8-EDE7-4D06-9798-47E4C47C7265}"/>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4. Pijnbestrijding zonder medicijnen</a:t>
            </a:r>
          </a:p>
        </p:txBody>
      </p:sp>
      <p:sp>
        <p:nvSpPr>
          <p:cNvPr id="7" name="Titel 1">
            <a:extLst>
              <a:ext uri="{FF2B5EF4-FFF2-40B4-BE49-F238E27FC236}">
                <a16:creationId xmlns:a16="http://schemas.microsoft.com/office/drawing/2014/main" id="{1335F62F-D91C-486F-A267-E804F23283F8}"/>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2087383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6. Pijnbestrijding zonder medicijnen geeft ernstige bijwerkingen</a:t>
            </a:r>
          </a:p>
          <a:p>
            <a:pPr marL="0" indent="0">
              <a:buNone/>
            </a:pPr>
            <a:endParaRPr lang="nl-NL" dirty="0"/>
          </a:p>
          <a:p>
            <a:r>
              <a:rPr lang="nl-NL" i="1" dirty="0">
                <a:latin typeface="Verdana" panose="020B0604030504040204" pitchFamily="34" charset="0"/>
              </a:rPr>
              <a:t>Pijnbestrijding zonder medicijnen geeft vrijwel </a:t>
            </a:r>
            <a:r>
              <a:rPr lang="nl-NL" i="1" kern="1200" dirty="0">
                <a:latin typeface="Verdana" pitchFamily="34" charset="0"/>
              </a:rPr>
              <a:t>geen </a:t>
            </a:r>
            <a:r>
              <a:rPr lang="nl-NL" i="1" dirty="0">
                <a:latin typeface="Verdana" panose="020B0604030504040204" pitchFamily="34" charset="0"/>
              </a:rPr>
              <a:t>bijwerkingen. </a:t>
            </a:r>
          </a:p>
        </p:txBody>
      </p:sp>
      <p:sp>
        <p:nvSpPr>
          <p:cNvPr id="6" name="Rechthoek 5"/>
          <p:cNvSpPr/>
          <p:nvPr/>
        </p:nvSpPr>
        <p:spPr>
          <a:xfrm rot="20708173">
            <a:off x="6950856" y="4209277"/>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8" name="Titel 1">
            <a:extLst>
              <a:ext uri="{FF2B5EF4-FFF2-40B4-BE49-F238E27FC236}">
                <a16:creationId xmlns:a16="http://schemas.microsoft.com/office/drawing/2014/main" id="{3CF5278B-D035-4E3C-80CD-A3723593953B}"/>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4. Pijnbestrijding zonder medicijnen</a:t>
            </a:r>
          </a:p>
        </p:txBody>
      </p:sp>
      <p:sp>
        <p:nvSpPr>
          <p:cNvPr id="10" name="Titel 1">
            <a:extLst>
              <a:ext uri="{FF2B5EF4-FFF2-40B4-BE49-F238E27FC236}">
                <a16:creationId xmlns:a16="http://schemas.microsoft.com/office/drawing/2014/main" id="{08BF7EB6-06D2-40DF-AE53-9E182F201990}"/>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2698662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1C5DFE9-822B-466B-A185-CE334841CB85}"/>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4. Pijnbestrijding zonder medicijnen</a:t>
            </a:r>
          </a:p>
        </p:txBody>
      </p:sp>
      <p:sp>
        <p:nvSpPr>
          <p:cNvPr id="8" name="Titel 1">
            <a:extLst>
              <a:ext uri="{FF2B5EF4-FFF2-40B4-BE49-F238E27FC236}">
                <a16:creationId xmlns:a16="http://schemas.microsoft.com/office/drawing/2014/main" id="{B0A5E606-91FC-4093-82B3-E7E20E72DD1B}"/>
              </a:ext>
            </a:extLst>
          </p:cNvPr>
          <p:cNvSpPr>
            <a:spLocks noGrp="1"/>
          </p:cNvSpPr>
          <p:nvPr>
            <p:ph type="title"/>
          </p:nvPr>
        </p:nvSpPr>
        <p:spPr>
          <a:xfrm>
            <a:off x="960717" y="537130"/>
            <a:ext cx="10316063" cy="490682"/>
          </a:xfrm>
        </p:spPr>
        <p:txBody>
          <a:bodyPr/>
          <a:lstStyle/>
          <a:p>
            <a:r>
              <a:rPr lang="nl-NL" dirty="0">
                <a:solidFill>
                  <a:srgbClr val="0070C0"/>
                </a:solidFill>
              </a:rPr>
              <a:t>Behandelmogelijkheden zonder medicijnen</a:t>
            </a:r>
          </a:p>
        </p:txBody>
      </p:sp>
      <p:sp>
        <p:nvSpPr>
          <p:cNvPr id="12" name="Tijdelijke aanduiding voor inhoud 8">
            <a:extLst>
              <a:ext uri="{FF2B5EF4-FFF2-40B4-BE49-F238E27FC236}">
                <a16:creationId xmlns:a16="http://schemas.microsoft.com/office/drawing/2014/main" id="{13A829A5-A601-471E-840F-53BF1C953011}"/>
              </a:ext>
            </a:extLst>
          </p:cNvPr>
          <p:cNvSpPr>
            <a:spLocks noGrp="1"/>
          </p:cNvSpPr>
          <p:nvPr>
            <p:ph idx="1"/>
          </p:nvPr>
        </p:nvSpPr>
        <p:spPr>
          <a:xfrm>
            <a:off x="960716" y="1457200"/>
            <a:ext cx="10318179" cy="4204048"/>
          </a:xfrm>
        </p:spPr>
        <p:txBody>
          <a:bodyPr numCol="2"/>
          <a:lstStyle/>
          <a:p>
            <a:pPr marL="0" indent="0">
              <a:buNone/>
            </a:pPr>
            <a:r>
              <a:rPr lang="nl-NL" dirty="0"/>
              <a:t>Bijvoorbeeld:</a:t>
            </a:r>
          </a:p>
          <a:p>
            <a:pPr marL="0" indent="0">
              <a:buNone/>
            </a:pPr>
            <a:endParaRPr lang="nl-NL" dirty="0"/>
          </a:p>
          <a:p>
            <a:r>
              <a:rPr lang="nl-NL" dirty="0"/>
              <a:t>Ergotherapie</a:t>
            </a:r>
          </a:p>
          <a:p>
            <a:r>
              <a:rPr lang="nl-NL" dirty="0"/>
              <a:t>Lasertherapie/TENS</a:t>
            </a:r>
          </a:p>
          <a:p>
            <a:r>
              <a:rPr lang="nl-NL" dirty="0"/>
              <a:t>Acupunctuur</a:t>
            </a:r>
          </a:p>
          <a:p>
            <a:r>
              <a:rPr lang="nl-NL" dirty="0"/>
              <a:t>Oefentherapie</a:t>
            </a:r>
          </a:p>
          <a:p>
            <a:r>
              <a:rPr lang="nl-NL" dirty="0"/>
              <a:t>Gedragstherapie</a:t>
            </a:r>
          </a:p>
          <a:p>
            <a:r>
              <a:rPr lang="nl-NL" dirty="0"/>
              <a:t>Meditatie/mindfulness</a:t>
            </a:r>
          </a:p>
          <a:p>
            <a:r>
              <a:rPr lang="nl-NL" dirty="0"/>
              <a:t>Ontspanningsoefeningen</a:t>
            </a:r>
          </a:p>
          <a:p>
            <a:endParaRPr lang="nl-NL" dirty="0"/>
          </a:p>
          <a:p>
            <a:endParaRPr lang="nl-NL" dirty="0"/>
          </a:p>
          <a:p>
            <a:r>
              <a:rPr lang="nl-NL" dirty="0" err="1"/>
              <a:t>Patiënteneducatie</a:t>
            </a:r>
            <a:endParaRPr lang="nl-NL" dirty="0"/>
          </a:p>
          <a:p>
            <a:r>
              <a:rPr lang="nl-NL" dirty="0"/>
              <a:t>Massage</a:t>
            </a:r>
          </a:p>
          <a:p>
            <a:r>
              <a:rPr lang="nl-NL" dirty="0" err="1"/>
              <a:t>Snoezelen</a:t>
            </a:r>
            <a:endParaRPr lang="nl-NL" dirty="0"/>
          </a:p>
        </p:txBody>
      </p:sp>
    </p:spTree>
    <p:extLst>
      <p:ext uri="{BB962C8B-B14F-4D97-AF65-F5344CB8AC3E}">
        <p14:creationId xmlns:p14="http://schemas.microsoft.com/office/powerpoint/2010/main" val="215511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D459-F164-4999-B3B7-6FB824DB71EF}"/>
              </a:ext>
            </a:extLst>
          </p:cNvPr>
          <p:cNvSpPr>
            <a:spLocks noGrp="1"/>
          </p:cNvSpPr>
          <p:nvPr>
            <p:ph type="title"/>
          </p:nvPr>
        </p:nvSpPr>
        <p:spPr/>
        <p:txBody>
          <a:bodyPr/>
          <a:lstStyle/>
          <a:p>
            <a:r>
              <a:rPr lang="nl-NL" dirty="0">
                <a:solidFill>
                  <a:srgbClr val="C00000"/>
                </a:solidFill>
              </a:rPr>
              <a:t>Pijnbestrijding met medicijnen</a:t>
            </a:r>
          </a:p>
        </p:txBody>
      </p:sp>
      <p:sp>
        <p:nvSpPr>
          <p:cNvPr id="3" name="Tijdelijke aanduiding voor tekst 2">
            <a:extLst>
              <a:ext uri="{FF2B5EF4-FFF2-40B4-BE49-F238E27FC236}">
                <a16:creationId xmlns:a16="http://schemas.microsoft.com/office/drawing/2014/main" id="{E96C6A74-81C2-4069-8D0D-42D4EE691AB1}"/>
              </a:ext>
            </a:extLst>
          </p:cNvPr>
          <p:cNvSpPr>
            <a:spLocks noGrp="1"/>
          </p:cNvSpPr>
          <p:nvPr>
            <p:ph type="body" idx="1"/>
          </p:nvPr>
        </p:nvSpPr>
        <p:spPr/>
        <p:txBody>
          <a:bodyPr/>
          <a:lstStyle/>
          <a:p>
            <a:r>
              <a:rPr lang="nl-NL" sz="2800" dirty="0"/>
              <a:t>Deel 5:</a:t>
            </a:r>
          </a:p>
        </p:txBody>
      </p:sp>
    </p:spTree>
    <p:extLst>
      <p:ext uri="{BB962C8B-B14F-4D97-AF65-F5344CB8AC3E}">
        <p14:creationId xmlns:p14="http://schemas.microsoft.com/office/powerpoint/2010/main" val="3313435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6. Pijnbestrijding met medicijnen geeft ernstige bijwerkingen</a:t>
            </a:r>
          </a:p>
          <a:p>
            <a:pPr marL="0" indent="0">
              <a:buNone/>
            </a:pPr>
            <a:endParaRPr lang="nl-NL" dirty="0"/>
          </a:p>
        </p:txBody>
      </p:sp>
      <p:sp>
        <p:nvSpPr>
          <p:cNvPr id="4" name="Titel 1">
            <a:extLst>
              <a:ext uri="{FF2B5EF4-FFF2-40B4-BE49-F238E27FC236}">
                <a16:creationId xmlns:a16="http://schemas.microsoft.com/office/drawing/2014/main" id="{498D24E8-EDE7-4D06-9798-47E4C47C7265}"/>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4. Pijnbestrijding zonder medicijnen</a:t>
            </a:r>
          </a:p>
        </p:txBody>
      </p:sp>
      <p:sp>
        <p:nvSpPr>
          <p:cNvPr id="7" name="Titel 1">
            <a:extLst>
              <a:ext uri="{FF2B5EF4-FFF2-40B4-BE49-F238E27FC236}">
                <a16:creationId xmlns:a16="http://schemas.microsoft.com/office/drawing/2014/main" id="{1335F62F-D91C-486F-A267-E804F23283F8}"/>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3861092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6. Pijnbestrijding met medicijnen geeft ernstige bijwerkingen</a:t>
            </a:r>
          </a:p>
          <a:p>
            <a:pPr marL="0" indent="0">
              <a:buNone/>
            </a:pPr>
            <a:endParaRPr lang="nl-NL" dirty="0"/>
          </a:p>
          <a:p>
            <a:r>
              <a:rPr lang="nl-NL" i="1" dirty="0">
                <a:latin typeface="Verdana" panose="020B0604030504040204" pitchFamily="34" charset="0"/>
              </a:rPr>
              <a:t>Pijnbestrijding met medicijnen geeft soms bij</a:t>
            </a:r>
            <a:r>
              <a:rPr lang="nl-NL" i="1" dirty="0"/>
              <a:t>werkingen, maar daar is vaak wat aan te doen. Denk aan aanpassen dosering of verandering van de pijnstiller. </a:t>
            </a:r>
          </a:p>
        </p:txBody>
      </p:sp>
      <p:sp>
        <p:nvSpPr>
          <p:cNvPr id="6" name="Rechthoek 5"/>
          <p:cNvSpPr/>
          <p:nvPr/>
        </p:nvSpPr>
        <p:spPr>
          <a:xfrm rot="20708173">
            <a:off x="6950856" y="4209277"/>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8" name="Titel 1">
            <a:extLst>
              <a:ext uri="{FF2B5EF4-FFF2-40B4-BE49-F238E27FC236}">
                <a16:creationId xmlns:a16="http://schemas.microsoft.com/office/drawing/2014/main" id="{3CF5278B-D035-4E3C-80CD-A3723593953B}"/>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4. Pijnbestrijding zonder medicijnen</a:t>
            </a:r>
          </a:p>
        </p:txBody>
      </p:sp>
      <p:sp>
        <p:nvSpPr>
          <p:cNvPr id="10" name="Titel 1">
            <a:extLst>
              <a:ext uri="{FF2B5EF4-FFF2-40B4-BE49-F238E27FC236}">
                <a16:creationId xmlns:a16="http://schemas.microsoft.com/office/drawing/2014/main" id="{08BF7EB6-06D2-40DF-AE53-9E182F201990}"/>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260029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7. Paracetamol helpt bij chronische pijn</a:t>
            </a:r>
          </a:p>
          <a:p>
            <a:pPr marL="0" indent="0">
              <a:buNone/>
            </a:pPr>
            <a:endParaRPr lang="nl-NL" dirty="0"/>
          </a:p>
          <a:p>
            <a:pPr marL="457200" indent="-457200">
              <a:buAutoNum type="arabicPeriod"/>
            </a:pPr>
            <a:endParaRPr lang="nl-NL" dirty="0"/>
          </a:p>
        </p:txBody>
      </p:sp>
      <p:sp>
        <p:nvSpPr>
          <p:cNvPr id="4" name="Titel 1">
            <a:extLst>
              <a:ext uri="{FF2B5EF4-FFF2-40B4-BE49-F238E27FC236}">
                <a16:creationId xmlns:a16="http://schemas.microsoft.com/office/drawing/2014/main" id="{15A47636-4B12-46C2-A8CB-1A630819FC3B}"/>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5" name="Titel 1">
            <a:extLst>
              <a:ext uri="{FF2B5EF4-FFF2-40B4-BE49-F238E27FC236}">
                <a16:creationId xmlns:a16="http://schemas.microsoft.com/office/drawing/2014/main" id="{3DFD6694-F8EE-466B-BBFB-30D291E72915}"/>
              </a:ext>
            </a:extLst>
          </p:cNvPr>
          <p:cNvSpPr txBox="1">
            <a:spLocks/>
          </p:cNvSpPr>
          <p:nvPr/>
        </p:nvSpPr>
        <p:spPr bwMode="auto">
          <a:xfrm>
            <a:off x="960717" y="5371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a:solidFill>
                  <a:srgbClr val="0070C0"/>
                </a:solidFill>
              </a:rPr>
              <a:t>Quiz: Feit of fabel?</a:t>
            </a:r>
          </a:p>
        </p:txBody>
      </p:sp>
    </p:spTree>
    <p:extLst>
      <p:ext uri="{BB962C8B-B14F-4D97-AF65-F5344CB8AC3E}">
        <p14:creationId xmlns:p14="http://schemas.microsoft.com/office/powerpoint/2010/main" val="339539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7. Paracetamol helpt bij chronische pijn</a:t>
            </a:r>
          </a:p>
          <a:p>
            <a:pPr marL="0" indent="0">
              <a:buNone/>
            </a:pPr>
            <a:endParaRPr lang="nl-NL" dirty="0"/>
          </a:p>
          <a:p>
            <a:pPr>
              <a:buFont typeface="Wingdings" panose="05000000000000000000" pitchFamily="2" charset="2"/>
              <a:buChar char="Ø"/>
            </a:pPr>
            <a:r>
              <a:rPr lang="nl-NL" i="1" dirty="0"/>
              <a:t>Paracetamol kan vaak goed helpen bij chronische pijn. Het is zelfs vaak de 1</a:t>
            </a:r>
            <a:r>
              <a:rPr lang="nl-NL" i="1" baseline="30000" dirty="0"/>
              <a:t>e</a:t>
            </a:r>
            <a:r>
              <a:rPr lang="nl-NL" i="1" dirty="0"/>
              <a:t> keus. Bespreek met de arts wat goed zou kunnen werken voor een bepaalde patiënt, want pijnbestrijding is maatwerk. </a:t>
            </a:r>
          </a:p>
          <a:p>
            <a:pPr marL="0" indent="0">
              <a:buNone/>
            </a:pPr>
            <a:endParaRPr lang="nl-NL" dirty="0"/>
          </a:p>
          <a:p>
            <a:pPr marL="0" indent="0">
              <a:buNone/>
            </a:pPr>
            <a:endParaRPr lang="nl-NL" dirty="0"/>
          </a:p>
          <a:p>
            <a:pPr marL="0" indent="0">
              <a:buNone/>
            </a:pPr>
            <a:endParaRPr lang="nl-NL" dirty="0"/>
          </a:p>
          <a:p>
            <a:pPr marL="457200" indent="-457200">
              <a:buAutoNum type="arabicPeriod"/>
            </a:pPr>
            <a:endParaRPr lang="nl-NL" dirty="0"/>
          </a:p>
        </p:txBody>
      </p:sp>
      <p:sp>
        <p:nvSpPr>
          <p:cNvPr id="4" name="Rechthoek 3"/>
          <p:cNvSpPr/>
          <p:nvPr/>
        </p:nvSpPr>
        <p:spPr>
          <a:xfrm rot="20801628">
            <a:off x="6596823" y="4000657"/>
            <a:ext cx="2850460" cy="1569660"/>
          </a:xfrm>
          <a:prstGeom prst="rect">
            <a:avLst/>
          </a:prstGeom>
          <a:noFill/>
        </p:spPr>
        <p:txBody>
          <a:bodyPr wrap="none" lIns="91440" tIns="45720" rIns="91440" bIns="45720">
            <a:spAutoFit/>
          </a:bodyPr>
          <a:lstStyle/>
          <a:p>
            <a:pPr algn="ctr">
              <a:buNone/>
            </a:pPr>
            <a:r>
              <a:rPr lang="nl-NL" sz="9600" b="1" cap="none" spc="50" dirty="0">
                <a:ln w="0"/>
                <a:solidFill>
                  <a:srgbClr val="00B050"/>
                </a:solidFill>
                <a:effectLst>
                  <a:innerShdw blurRad="63500" dist="50800" dir="13500000">
                    <a:srgbClr val="000000">
                      <a:alpha val="50000"/>
                    </a:srgbClr>
                  </a:innerShdw>
                </a:effectLst>
                <a:latin typeface="Stencil" panose="040409050D0802020404" pitchFamily="82" charset="0"/>
              </a:rPr>
              <a:t>Feit</a:t>
            </a:r>
            <a:endParaRPr lang="nl-NL" sz="11500" b="1" cap="none" spc="50" dirty="0">
              <a:ln w="0"/>
              <a:solidFill>
                <a:srgbClr val="00B050"/>
              </a:solidFill>
              <a:effectLst>
                <a:innerShdw blurRad="63500" dist="50800" dir="13500000">
                  <a:srgbClr val="000000">
                    <a:alpha val="50000"/>
                  </a:srgbClr>
                </a:innerShdw>
              </a:effectLst>
              <a:latin typeface="Stencil" panose="040409050D0802020404" pitchFamily="82" charset="0"/>
            </a:endParaRPr>
          </a:p>
        </p:txBody>
      </p:sp>
      <p:sp>
        <p:nvSpPr>
          <p:cNvPr id="5" name="Titel 1">
            <a:extLst>
              <a:ext uri="{FF2B5EF4-FFF2-40B4-BE49-F238E27FC236}">
                <a16:creationId xmlns:a16="http://schemas.microsoft.com/office/drawing/2014/main" id="{942CE90F-5552-4C1C-99F4-7B93BE384BCC}"/>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8" name="Titel 1">
            <a:extLst>
              <a:ext uri="{FF2B5EF4-FFF2-40B4-BE49-F238E27FC236}">
                <a16:creationId xmlns:a16="http://schemas.microsoft.com/office/drawing/2014/main" id="{5036DFD2-5459-447C-965E-DF9C586C3F61}"/>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2382916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7" y="1268760"/>
            <a:ext cx="10822327" cy="4204048"/>
          </a:xfrm>
        </p:spPr>
        <p:txBody>
          <a:bodyPr/>
          <a:lstStyle/>
          <a:p>
            <a:r>
              <a:rPr lang="nl-NL" dirty="0"/>
              <a:t>De arts schrijft medicijnen voor volgens de WHO pijnladder</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p:txBody>
      </p:sp>
      <p:graphicFrame>
        <p:nvGraphicFramePr>
          <p:cNvPr id="4" name="Tabel 3"/>
          <p:cNvGraphicFramePr>
            <a:graphicFrameLocks noGrp="1"/>
          </p:cNvGraphicFramePr>
          <p:nvPr>
            <p:extLst>
              <p:ext uri="{D42A27DB-BD31-4B8C-83A1-F6EECF244321}">
                <p14:modId xmlns:p14="http://schemas.microsoft.com/office/powerpoint/2010/main" val="3117376173"/>
              </p:ext>
            </p:extLst>
          </p:nvPr>
        </p:nvGraphicFramePr>
        <p:xfrm>
          <a:off x="333772" y="1979136"/>
          <a:ext cx="11449272" cy="3754120"/>
        </p:xfrm>
        <a:graphic>
          <a:graphicData uri="http://schemas.openxmlformats.org/drawingml/2006/table">
            <a:tbl>
              <a:tblPr firstRow="1" bandRow="1">
                <a:tableStyleId>{21E4AEA4-8DFA-4A89-87EB-49C32662AFE0}</a:tableStyleId>
              </a:tblPr>
              <a:tblGrid>
                <a:gridCol w="5256583">
                  <a:extLst>
                    <a:ext uri="{9D8B030D-6E8A-4147-A177-3AD203B41FA5}">
                      <a16:colId xmlns:a16="http://schemas.microsoft.com/office/drawing/2014/main" val="1032122180"/>
                    </a:ext>
                  </a:extLst>
                </a:gridCol>
                <a:gridCol w="6192689">
                  <a:extLst>
                    <a:ext uri="{9D8B030D-6E8A-4147-A177-3AD203B41FA5}">
                      <a16:colId xmlns:a16="http://schemas.microsoft.com/office/drawing/2014/main" val="1767033473"/>
                    </a:ext>
                  </a:extLst>
                </a:gridCol>
              </a:tblGrid>
              <a:tr h="370840">
                <a:tc>
                  <a:txBody>
                    <a:bodyPr/>
                    <a:lstStyle/>
                    <a:p>
                      <a:r>
                        <a:rPr lang="nl-NL" sz="1800" dirty="0"/>
                        <a:t>Stap</a:t>
                      </a:r>
                    </a:p>
                  </a:txBody>
                  <a:tcPr/>
                </a:tc>
                <a:tc>
                  <a:txBody>
                    <a:bodyPr/>
                    <a:lstStyle/>
                    <a:p>
                      <a:r>
                        <a:rPr lang="nl-NL" sz="1800" dirty="0"/>
                        <a:t>Advies bij kwetsbare ouderen</a:t>
                      </a:r>
                    </a:p>
                  </a:txBody>
                  <a:tcPr/>
                </a:tc>
                <a:extLst>
                  <a:ext uri="{0D108BD9-81ED-4DB2-BD59-A6C34878D82A}">
                    <a16:rowId xmlns:a16="http://schemas.microsoft.com/office/drawing/2014/main" val="4082639358"/>
                  </a:ext>
                </a:extLst>
              </a:tr>
              <a:tr h="370840">
                <a:tc>
                  <a:txBody>
                    <a:bodyPr/>
                    <a:lstStyle/>
                    <a:p>
                      <a:r>
                        <a:rPr lang="nl-NL" sz="1800" dirty="0">
                          <a:solidFill>
                            <a:schemeClr val="tx1"/>
                          </a:solidFill>
                        </a:rPr>
                        <a:t>Stap 1a: Paracetamol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Paracetamol is ook bij kwetsbare ouderen de eerste keus.</a:t>
                      </a:r>
                    </a:p>
                  </a:txBody>
                  <a:tcPr/>
                </a:tc>
                <a:extLst>
                  <a:ext uri="{0D108BD9-81ED-4DB2-BD59-A6C34878D82A}">
                    <a16:rowId xmlns:a16="http://schemas.microsoft.com/office/drawing/2014/main" val="3079616057"/>
                  </a:ext>
                </a:extLst>
              </a:tr>
              <a:tr h="370840">
                <a:tc>
                  <a:txBody>
                    <a:bodyPr/>
                    <a:lstStyle/>
                    <a:p>
                      <a:r>
                        <a:rPr lang="nl-NL" sz="1800" dirty="0">
                          <a:solidFill>
                            <a:schemeClr val="tx1"/>
                          </a:solidFill>
                        </a:rPr>
                        <a:t>Stap 1b + 1c: NSAID</a:t>
                      </a:r>
                      <a:r>
                        <a:rPr lang="nl-NL" sz="1800" baseline="0" dirty="0">
                          <a:solidFill>
                            <a:schemeClr val="tx1"/>
                          </a:solidFill>
                        </a:rPr>
                        <a:t> of </a:t>
                      </a:r>
                      <a:r>
                        <a:rPr lang="nl-NL" sz="1800" dirty="0">
                          <a:solidFill>
                            <a:schemeClr val="tx1"/>
                          </a:solidFill>
                        </a:rPr>
                        <a:t>NSAID + paracetamol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voorbeelden </a:t>
                      </a:r>
                      <a:r>
                        <a:rPr lang="nl-NL" sz="1800" dirty="0" err="1">
                          <a:solidFill>
                            <a:schemeClr val="tx1"/>
                          </a:solidFill>
                        </a:rPr>
                        <a:t>NSAID’s</a:t>
                      </a:r>
                      <a:r>
                        <a:rPr lang="nl-NL" sz="1800" dirty="0">
                          <a:solidFill>
                            <a:schemeClr val="tx1"/>
                          </a:solidFill>
                        </a:rPr>
                        <a:t>: </a:t>
                      </a:r>
                      <a:r>
                        <a:rPr lang="nl-NL" sz="1800" dirty="0" err="1">
                          <a:solidFill>
                            <a:schemeClr val="tx1"/>
                          </a:solidFill>
                        </a:rPr>
                        <a:t>diclofenac</a:t>
                      </a:r>
                      <a:r>
                        <a:rPr lang="nl-NL" sz="1800" dirty="0">
                          <a:solidFill>
                            <a:schemeClr val="tx1"/>
                          </a:solidFill>
                        </a:rPr>
                        <a:t>, </a:t>
                      </a:r>
                      <a:r>
                        <a:rPr lang="nl-NL" sz="1800" dirty="0" err="1">
                          <a:solidFill>
                            <a:schemeClr val="tx1"/>
                          </a:solidFill>
                        </a:rPr>
                        <a:t>naproxen</a:t>
                      </a:r>
                      <a:r>
                        <a:rPr lang="nl-NL" sz="1800" dirty="0">
                          <a:solidFill>
                            <a:schemeClr val="tx1"/>
                          </a:solidFill>
                        </a:rPr>
                        <a:t>, ibuprofen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Liefst geen NSAID vanwege</a:t>
                      </a:r>
                      <a:r>
                        <a:rPr lang="nl-NL" sz="1800" baseline="0" dirty="0">
                          <a:solidFill>
                            <a:schemeClr val="tx1"/>
                          </a:solidFill>
                        </a:rPr>
                        <a:t> de bijwerkingen.</a:t>
                      </a:r>
                      <a:endParaRPr lang="nl-NL" sz="1800" dirty="0">
                        <a:solidFill>
                          <a:schemeClr val="tx1"/>
                        </a:solidFill>
                      </a:endParaRPr>
                    </a:p>
                  </a:txBody>
                  <a:tcPr/>
                </a:tc>
                <a:extLst>
                  <a:ext uri="{0D108BD9-81ED-4DB2-BD59-A6C34878D82A}">
                    <a16:rowId xmlns:a16="http://schemas.microsoft.com/office/drawing/2014/main" val="1773997693"/>
                  </a:ext>
                </a:extLst>
              </a:tr>
              <a:tr h="370840">
                <a:tc>
                  <a:txBody>
                    <a:bodyPr/>
                    <a:lstStyle/>
                    <a:p>
                      <a:r>
                        <a:rPr lang="nl-NL" sz="1800" dirty="0">
                          <a:solidFill>
                            <a:schemeClr val="tx1"/>
                          </a:solidFill>
                        </a:rPr>
                        <a:t>Stap 2: zwakwerkende opioïden</a:t>
                      </a:r>
                    </a:p>
                    <a:p>
                      <a:r>
                        <a:rPr lang="nl-NL" sz="1800" dirty="0">
                          <a:solidFill>
                            <a:schemeClr val="tx1"/>
                          </a:solidFill>
                        </a:rPr>
                        <a:t>voorbeelden: codeïne,</a:t>
                      </a:r>
                      <a:r>
                        <a:rPr lang="nl-NL" sz="1800" baseline="0" dirty="0">
                          <a:solidFill>
                            <a:schemeClr val="tx1"/>
                          </a:solidFill>
                        </a:rPr>
                        <a:t> </a:t>
                      </a:r>
                      <a:r>
                        <a:rPr lang="nl-NL" sz="1800" baseline="0" dirty="0" err="1">
                          <a:solidFill>
                            <a:schemeClr val="tx1"/>
                          </a:solidFill>
                        </a:rPr>
                        <a:t>tramadol</a:t>
                      </a:r>
                      <a:endParaRPr lang="nl-NL"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Codeïne: teveel bijwerkingen en onvoldoende effectief. </a:t>
                      </a:r>
                      <a:r>
                        <a:rPr lang="nl-NL" sz="1800" dirty="0" err="1">
                          <a:solidFill>
                            <a:schemeClr val="tx1"/>
                          </a:solidFill>
                        </a:rPr>
                        <a:t>Tramadol</a:t>
                      </a:r>
                      <a:r>
                        <a:rPr lang="nl-NL" sz="1800" baseline="0" dirty="0">
                          <a:solidFill>
                            <a:schemeClr val="tx1"/>
                          </a:solidFill>
                        </a:rPr>
                        <a:t> is voor de meeste kwetsbare </a:t>
                      </a:r>
                      <a:r>
                        <a:rPr lang="nl-NL" sz="1800" baseline="0">
                          <a:solidFill>
                            <a:schemeClr val="tx1"/>
                          </a:solidFill>
                        </a:rPr>
                        <a:t>ouderen ongeschikt.</a:t>
                      </a:r>
                      <a:endParaRPr lang="nl-NL" sz="1800" dirty="0">
                        <a:solidFill>
                          <a:schemeClr val="tx1"/>
                        </a:solidFill>
                      </a:endParaRPr>
                    </a:p>
                  </a:txBody>
                  <a:tcPr/>
                </a:tc>
                <a:extLst>
                  <a:ext uri="{0D108BD9-81ED-4DB2-BD59-A6C34878D82A}">
                    <a16:rowId xmlns:a16="http://schemas.microsoft.com/office/drawing/2014/main" val="502220515"/>
                  </a:ext>
                </a:extLst>
              </a:tr>
              <a:tr h="370840">
                <a:tc>
                  <a:txBody>
                    <a:bodyPr/>
                    <a:lstStyle/>
                    <a:p>
                      <a:r>
                        <a:rPr lang="nl-NL" sz="1800" dirty="0">
                          <a:solidFill>
                            <a:schemeClr val="tx1"/>
                          </a:solidFill>
                        </a:rPr>
                        <a:t>Stap 3: sterkwerkende</a:t>
                      </a:r>
                      <a:r>
                        <a:rPr lang="nl-NL" sz="1800" baseline="0" dirty="0">
                          <a:solidFill>
                            <a:schemeClr val="tx1"/>
                          </a:solidFill>
                        </a:rPr>
                        <a:t> </a:t>
                      </a:r>
                      <a:r>
                        <a:rPr lang="nl-NL" sz="1800" dirty="0">
                          <a:solidFill>
                            <a:schemeClr val="tx1"/>
                          </a:solidFill>
                        </a:rPr>
                        <a:t>opioïden</a:t>
                      </a:r>
                    </a:p>
                    <a:p>
                      <a:r>
                        <a:rPr lang="nl-NL" sz="1800" dirty="0">
                          <a:solidFill>
                            <a:schemeClr val="tx1"/>
                          </a:solidFill>
                        </a:rPr>
                        <a:t>voorbeelden: morfine, oxycodon,</a:t>
                      </a:r>
                      <a:r>
                        <a:rPr lang="nl-NL" sz="1800" baseline="0" dirty="0">
                          <a:solidFill>
                            <a:schemeClr val="tx1"/>
                          </a:solidFill>
                        </a:rPr>
                        <a:t> </a:t>
                      </a:r>
                      <a:r>
                        <a:rPr lang="nl-NL" sz="1800" baseline="0" dirty="0" err="1">
                          <a:solidFill>
                            <a:schemeClr val="tx1"/>
                          </a:solidFill>
                        </a:rPr>
                        <a:t>fentanyl</a:t>
                      </a:r>
                      <a:endParaRPr lang="nl-NL"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Vooral bij ernstige</a:t>
                      </a:r>
                      <a:r>
                        <a:rPr lang="nl-NL" sz="1800" baseline="0" dirty="0">
                          <a:solidFill>
                            <a:schemeClr val="tx1"/>
                          </a:solidFill>
                        </a:rPr>
                        <a:t> pijn waarbij het niet lukt op een andere manier de pijn voldoende te verlichten.</a:t>
                      </a:r>
                      <a:endParaRPr lang="nl-NL" sz="1800" dirty="0">
                        <a:solidFill>
                          <a:schemeClr val="tx1"/>
                        </a:solidFill>
                      </a:endParaRPr>
                    </a:p>
                  </a:txBody>
                  <a:tcPr/>
                </a:tc>
                <a:extLst>
                  <a:ext uri="{0D108BD9-81ED-4DB2-BD59-A6C34878D82A}">
                    <a16:rowId xmlns:a16="http://schemas.microsoft.com/office/drawing/2014/main" val="1129356301"/>
                  </a:ext>
                </a:extLst>
              </a:tr>
            </a:tbl>
          </a:graphicData>
        </a:graphic>
      </p:graphicFrame>
      <p:sp>
        <p:nvSpPr>
          <p:cNvPr id="6" name="Titel 1">
            <a:extLst>
              <a:ext uri="{FF2B5EF4-FFF2-40B4-BE49-F238E27FC236}">
                <a16:creationId xmlns:a16="http://schemas.microsoft.com/office/drawing/2014/main" id="{2D88BF46-52B7-41E9-9A07-467CD506CA6D}"/>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7" name="Titel 1">
            <a:extLst>
              <a:ext uri="{FF2B5EF4-FFF2-40B4-BE49-F238E27FC236}">
                <a16:creationId xmlns:a16="http://schemas.microsoft.com/office/drawing/2014/main" id="{0F397E61-EDF4-4ACB-ADB0-D8D870A10A77}"/>
              </a:ext>
            </a:extLst>
          </p:cNvPr>
          <p:cNvSpPr>
            <a:spLocks noGrp="1"/>
          </p:cNvSpPr>
          <p:nvPr>
            <p:ph type="title"/>
          </p:nvPr>
        </p:nvSpPr>
        <p:spPr>
          <a:xfrm>
            <a:off x="960717" y="537130"/>
            <a:ext cx="10316063" cy="490682"/>
          </a:xfrm>
        </p:spPr>
        <p:txBody>
          <a:bodyPr/>
          <a:lstStyle/>
          <a:p>
            <a:r>
              <a:rPr lang="nl-NL" dirty="0">
                <a:solidFill>
                  <a:srgbClr val="0070C0"/>
                </a:solidFill>
              </a:rPr>
              <a:t>WHO pijnladder</a:t>
            </a:r>
          </a:p>
        </p:txBody>
      </p:sp>
    </p:spTree>
    <p:extLst>
      <p:ext uri="{BB962C8B-B14F-4D97-AF65-F5344CB8AC3E}">
        <p14:creationId xmlns:p14="http://schemas.microsoft.com/office/powerpoint/2010/main" val="22117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7" y="1052736"/>
            <a:ext cx="10822327" cy="4420072"/>
          </a:xfrm>
        </p:spPr>
        <p:txBody>
          <a:bodyPr/>
          <a:lstStyle/>
          <a:p>
            <a:pPr marL="0" indent="0">
              <a:buNone/>
            </a:pPr>
            <a:endParaRPr lang="nl-NL" b="1" dirty="0"/>
          </a:p>
          <a:p>
            <a:pPr marL="0" indent="0">
              <a:buNone/>
            </a:pPr>
            <a:endParaRPr lang="nl-NL" b="1" dirty="0"/>
          </a:p>
          <a:p>
            <a:pPr marL="0" indent="0">
              <a:buNone/>
            </a:pPr>
            <a:endParaRPr lang="nl-NL" b="1" dirty="0"/>
          </a:p>
          <a:p>
            <a:pPr marL="0" indent="0">
              <a:buNone/>
            </a:pPr>
            <a:r>
              <a:rPr lang="nl-NL" dirty="0">
                <a:solidFill>
                  <a:srgbClr val="C00000"/>
                </a:solidFill>
              </a:rPr>
              <a:t>Opdracht:</a:t>
            </a:r>
            <a:endParaRPr lang="nl-NL" dirty="0"/>
          </a:p>
          <a:p>
            <a:pPr marL="0" indent="0">
              <a:buNone/>
            </a:pPr>
            <a:r>
              <a:rPr lang="nl-NL" dirty="0"/>
              <a:t>Bespreek in groepjes van 2 wat volgens jullie de rol van verzorgende en verpleegkundigen is bij pijnbestrijding met medicijnen.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tel 1">
            <a:extLst>
              <a:ext uri="{FF2B5EF4-FFF2-40B4-BE49-F238E27FC236}">
                <a16:creationId xmlns:a16="http://schemas.microsoft.com/office/drawing/2014/main" id="{EBE2DE17-9E43-48AB-8B4F-305414B5D236}"/>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6" name="Titel 1">
            <a:extLst>
              <a:ext uri="{FF2B5EF4-FFF2-40B4-BE49-F238E27FC236}">
                <a16:creationId xmlns:a16="http://schemas.microsoft.com/office/drawing/2014/main" id="{90B08B48-208C-447C-9107-3B61CF057B6B}"/>
              </a:ext>
            </a:extLst>
          </p:cNvPr>
          <p:cNvSpPr txBox="1">
            <a:spLocks/>
          </p:cNvSpPr>
          <p:nvPr/>
        </p:nvSpPr>
        <p:spPr bwMode="auto">
          <a:xfrm>
            <a:off x="1113117" y="6895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Wat kan jij doen in pijnbestrijding met medicijnen?</a:t>
            </a:r>
          </a:p>
        </p:txBody>
      </p:sp>
    </p:spTree>
    <p:extLst>
      <p:ext uri="{BB962C8B-B14F-4D97-AF65-F5344CB8AC3E}">
        <p14:creationId xmlns:p14="http://schemas.microsoft.com/office/powerpoint/2010/main" val="55287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0" indent="0">
              <a:buNone/>
            </a:pPr>
            <a:r>
              <a:rPr lang="nl-NL" dirty="0"/>
              <a:t>1. Als je oud bent hoort pijn erbij.</a:t>
            </a:r>
          </a:p>
        </p:txBody>
      </p:sp>
      <p:sp>
        <p:nvSpPr>
          <p:cNvPr id="4" name="Titel 1">
            <a:extLst>
              <a:ext uri="{FF2B5EF4-FFF2-40B4-BE49-F238E27FC236}">
                <a16:creationId xmlns:a16="http://schemas.microsoft.com/office/drawing/2014/main" id="{0727B641-B464-4DB0-A4AE-EFE1F71A4AD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1. Waarom is pijn herkennen en behandelen belangrijk?</a:t>
            </a:r>
          </a:p>
        </p:txBody>
      </p:sp>
    </p:spTree>
    <p:extLst>
      <p:ext uri="{BB962C8B-B14F-4D97-AF65-F5344CB8AC3E}">
        <p14:creationId xmlns:p14="http://schemas.microsoft.com/office/powerpoint/2010/main" val="239013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6" y="1772816"/>
            <a:ext cx="10318179" cy="4680520"/>
          </a:xfrm>
        </p:spPr>
        <p:txBody>
          <a:bodyPr/>
          <a:lstStyle/>
          <a:p>
            <a:pPr>
              <a:lnSpc>
                <a:spcPct val="150000"/>
              </a:lnSpc>
            </a:pPr>
            <a:r>
              <a:rPr lang="nl-NL" dirty="0"/>
              <a:t>Helpen bij het gebruik: aanreiken, toedienen, etc.</a:t>
            </a:r>
          </a:p>
          <a:p>
            <a:pPr>
              <a:lnSpc>
                <a:spcPct val="150000"/>
              </a:lnSpc>
            </a:pPr>
            <a:r>
              <a:rPr lang="nl-NL" dirty="0"/>
              <a:t>Observeren van het effect: heeft de cliënt minder pijn? (gebruik weer een meetinstrument!)</a:t>
            </a:r>
          </a:p>
          <a:p>
            <a:pPr>
              <a:lnSpc>
                <a:spcPct val="150000"/>
              </a:lnSpc>
            </a:pPr>
            <a:r>
              <a:rPr lang="nl-NL" dirty="0"/>
              <a:t>Observeren van bijwerkingen: ze je onbedoelde veranderingen bij de cliënt?</a:t>
            </a:r>
          </a:p>
          <a:p>
            <a:pPr>
              <a:lnSpc>
                <a:spcPct val="150000"/>
              </a:lnSpc>
            </a:pPr>
            <a:r>
              <a:rPr lang="nl-NL" dirty="0"/>
              <a:t>Registreren effecten en bijwerkingen in het dossier.</a:t>
            </a:r>
          </a:p>
          <a:p>
            <a:pPr>
              <a:lnSpc>
                <a:spcPct val="150000"/>
              </a:lnSpc>
            </a:pPr>
            <a:r>
              <a:rPr lang="nl-NL" dirty="0"/>
              <a:t>Bespreken van de effecten en bijwerkingen met de arts.</a:t>
            </a:r>
          </a:p>
        </p:txBody>
      </p:sp>
      <p:sp>
        <p:nvSpPr>
          <p:cNvPr id="5" name="Titel 1">
            <a:extLst>
              <a:ext uri="{FF2B5EF4-FFF2-40B4-BE49-F238E27FC236}">
                <a16:creationId xmlns:a16="http://schemas.microsoft.com/office/drawing/2014/main" id="{FD50E848-2B33-434B-8DDB-74C6EF02EA46}"/>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6" name="Titel 1">
            <a:extLst>
              <a:ext uri="{FF2B5EF4-FFF2-40B4-BE49-F238E27FC236}">
                <a16:creationId xmlns:a16="http://schemas.microsoft.com/office/drawing/2014/main" id="{5C125617-C65B-4D3E-A087-9F98AA566538}"/>
              </a:ext>
            </a:extLst>
          </p:cNvPr>
          <p:cNvSpPr txBox="1">
            <a:spLocks/>
          </p:cNvSpPr>
          <p:nvPr/>
        </p:nvSpPr>
        <p:spPr bwMode="auto">
          <a:xfrm>
            <a:off x="1113117" y="689530"/>
            <a:ext cx="10316063"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kern="0" dirty="0">
                <a:solidFill>
                  <a:srgbClr val="0070C0"/>
                </a:solidFill>
              </a:rPr>
              <a:t>Wat kan jij doen in pijnbestrijding met medicijnen?</a:t>
            </a:r>
          </a:p>
        </p:txBody>
      </p:sp>
    </p:spTree>
    <p:extLst>
      <p:ext uri="{BB962C8B-B14F-4D97-AF65-F5344CB8AC3E}">
        <p14:creationId xmlns:p14="http://schemas.microsoft.com/office/powerpoint/2010/main" val="20785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8. Medicijnen voor pijnbestrijding zijn verslavend</a:t>
            </a:r>
          </a:p>
          <a:p>
            <a:pPr marL="0" indent="0">
              <a:buNone/>
            </a:pPr>
            <a:endParaRPr lang="nl-NL" dirty="0"/>
          </a:p>
          <a:p>
            <a:pPr marL="0" indent="0">
              <a:buNone/>
            </a:pPr>
            <a:endParaRPr lang="nl-NL" dirty="0"/>
          </a:p>
          <a:p>
            <a:pPr marL="457200" indent="-457200">
              <a:buAutoNum type="arabicPeriod"/>
            </a:pPr>
            <a:endParaRPr lang="nl-NL" dirty="0"/>
          </a:p>
        </p:txBody>
      </p:sp>
      <p:sp>
        <p:nvSpPr>
          <p:cNvPr id="4" name="Titel 1">
            <a:extLst>
              <a:ext uri="{FF2B5EF4-FFF2-40B4-BE49-F238E27FC236}">
                <a16:creationId xmlns:a16="http://schemas.microsoft.com/office/drawing/2014/main" id="{A800B877-2F2E-4EBC-826C-603C71456E1B}"/>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7" name="Titel 1">
            <a:extLst>
              <a:ext uri="{FF2B5EF4-FFF2-40B4-BE49-F238E27FC236}">
                <a16:creationId xmlns:a16="http://schemas.microsoft.com/office/drawing/2014/main" id="{81D0476C-DE10-467A-83EE-4643B340F1ED}"/>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3922935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8. Medicijnen voor pijnbestrijding zijn verslavend</a:t>
            </a:r>
          </a:p>
          <a:p>
            <a:pPr marL="0" indent="0">
              <a:buNone/>
            </a:pPr>
            <a:endParaRPr lang="nl-NL" dirty="0"/>
          </a:p>
          <a:p>
            <a:pPr>
              <a:buFont typeface="Wingdings" panose="05000000000000000000" pitchFamily="2" charset="2"/>
              <a:buChar char="Ø"/>
            </a:pPr>
            <a:r>
              <a:rPr lang="nl-NL" i="1" dirty="0"/>
              <a:t>De kans op verslaving bij medicijnen voor pijnbestrijding is heel klein.</a:t>
            </a:r>
          </a:p>
          <a:p>
            <a:pPr marL="0" indent="0">
              <a:buNone/>
            </a:pPr>
            <a:endParaRPr lang="nl-NL" dirty="0"/>
          </a:p>
          <a:p>
            <a:pPr marL="457200" indent="-457200">
              <a:buAutoNum type="arabicPeriod"/>
            </a:pPr>
            <a:endParaRPr lang="nl-NL" dirty="0"/>
          </a:p>
        </p:txBody>
      </p:sp>
      <p:sp>
        <p:nvSpPr>
          <p:cNvPr id="4" name="Rechthoek 3"/>
          <p:cNvSpPr/>
          <p:nvPr/>
        </p:nvSpPr>
        <p:spPr>
          <a:xfrm rot="20708173">
            <a:off x="6734833" y="3468701"/>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5" name="Titel 1">
            <a:extLst>
              <a:ext uri="{FF2B5EF4-FFF2-40B4-BE49-F238E27FC236}">
                <a16:creationId xmlns:a16="http://schemas.microsoft.com/office/drawing/2014/main" id="{397E4326-7F89-4BB6-8A7D-87E0B44A7B64}"/>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5. Pijnbestrijding met medicijnen</a:t>
            </a:r>
          </a:p>
        </p:txBody>
      </p:sp>
      <p:sp>
        <p:nvSpPr>
          <p:cNvPr id="8" name="Titel 1">
            <a:extLst>
              <a:ext uri="{FF2B5EF4-FFF2-40B4-BE49-F238E27FC236}">
                <a16:creationId xmlns:a16="http://schemas.microsoft.com/office/drawing/2014/main" id="{F1B9AB23-D45F-45B9-A096-865B8258B758}"/>
              </a:ext>
            </a:extLst>
          </p:cNvPr>
          <p:cNvSpPr>
            <a:spLocks noGrp="1"/>
          </p:cNvSpPr>
          <p:nvPr>
            <p:ph type="title"/>
          </p:nvPr>
        </p:nvSpPr>
        <p:spPr>
          <a:xfrm>
            <a:off x="960717" y="537130"/>
            <a:ext cx="10316063" cy="490682"/>
          </a:xfrm>
        </p:spPr>
        <p:txBody>
          <a:bodyPr/>
          <a:lstStyle/>
          <a:p>
            <a:r>
              <a:rPr lang="nl-NL" dirty="0">
                <a:solidFill>
                  <a:srgbClr val="0070C0"/>
                </a:solidFill>
              </a:rPr>
              <a:t>Quiz: Feit of fabel?</a:t>
            </a:r>
          </a:p>
        </p:txBody>
      </p:sp>
    </p:spTree>
    <p:extLst>
      <p:ext uri="{BB962C8B-B14F-4D97-AF65-F5344CB8AC3E}">
        <p14:creationId xmlns:p14="http://schemas.microsoft.com/office/powerpoint/2010/main" val="822648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717" y="1385192"/>
            <a:ext cx="10822327" cy="4420072"/>
          </a:xfrm>
        </p:spPr>
        <p:txBody>
          <a:bodyPr/>
          <a:lstStyle/>
          <a:p>
            <a:pPr marL="457200" indent="-457200">
              <a:lnSpc>
                <a:spcPct val="150000"/>
              </a:lnSpc>
              <a:buFont typeface="+mj-lt"/>
              <a:buAutoNum type="arabicPeriod"/>
            </a:pPr>
            <a:r>
              <a:rPr lang="nl-NL" sz="2000" dirty="0">
                <a:solidFill>
                  <a:srgbClr val="C00000"/>
                </a:solidFill>
              </a:rPr>
              <a:t>Herkennen en behandelen </a:t>
            </a:r>
            <a:r>
              <a:rPr lang="nl-NL" sz="2000" dirty="0"/>
              <a:t>van pijn is zeer belangrijk bij kwetsbare ouderen.</a:t>
            </a:r>
          </a:p>
          <a:p>
            <a:pPr marL="457200" indent="-457200">
              <a:lnSpc>
                <a:spcPct val="150000"/>
              </a:lnSpc>
              <a:buFont typeface="+mj-lt"/>
              <a:buAutoNum type="arabicPeriod"/>
            </a:pPr>
            <a:r>
              <a:rPr lang="nl-NL" sz="2000" dirty="0"/>
              <a:t>Let op </a:t>
            </a:r>
            <a:r>
              <a:rPr lang="nl-NL" sz="2000" dirty="0">
                <a:solidFill>
                  <a:srgbClr val="C00000"/>
                </a:solidFill>
              </a:rPr>
              <a:t>pijnsignalen</a:t>
            </a:r>
            <a:r>
              <a:rPr lang="nl-NL" sz="2000" dirty="0"/>
              <a:t>, ook bij personen die moeilijk/niet kunnen praten en stimuleer ouderen om pijn te uiten. </a:t>
            </a:r>
          </a:p>
          <a:p>
            <a:pPr marL="457200" indent="-457200">
              <a:lnSpc>
                <a:spcPct val="150000"/>
              </a:lnSpc>
              <a:buFont typeface="+mj-lt"/>
              <a:buAutoNum type="arabicPeriod"/>
            </a:pPr>
            <a:r>
              <a:rPr lang="nl-NL" sz="2000" dirty="0"/>
              <a:t>Gebruik passende </a:t>
            </a:r>
            <a:r>
              <a:rPr lang="nl-NL" sz="2000" dirty="0">
                <a:solidFill>
                  <a:srgbClr val="C00000"/>
                </a:solidFill>
              </a:rPr>
              <a:t>meetinstrumenten</a:t>
            </a:r>
            <a:r>
              <a:rPr lang="nl-NL" sz="2000" dirty="0"/>
              <a:t> om pijn te meten en geef de uitkomsten door aan de arts.</a:t>
            </a:r>
          </a:p>
          <a:p>
            <a:pPr marL="457200" indent="-457200">
              <a:lnSpc>
                <a:spcPct val="150000"/>
              </a:lnSpc>
              <a:buFont typeface="+mj-lt"/>
              <a:buAutoNum type="arabicPeriod"/>
            </a:pPr>
            <a:r>
              <a:rPr lang="nl-NL" sz="2000" dirty="0"/>
              <a:t>Er zijn verschillende behandelingen tegen pijn mogelijk </a:t>
            </a:r>
            <a:r>
              <a:rPr lang="nl-NL" sz="2000" dirty="0">
                <a:solidFill>
                  <a:srgbClr val="C00000"/>
                </a:solidFill>
              </a:rPr>
              <a:t>zonder medicatie</a:t>
            </a:r>
          </a:p>
          <a:p>
            <a:pPr marL="457200" indent="-457200">
              <a:lnSpc>
                <a:spcPct val="150000"/>
              </a:lnSpc>
              <a:buFont typeface="+mj-lt"/>
              <a:buAutoNum type="arabicPeriod"/>
            </a:pPr>
            <a:r>
              <a:rPr lang="nl-NL" sz="2000" dirty="0"/>
              <a:t>De arts schrijft daarnaast vaak </a:t>
            </a:r>
            <a:r>
              <a:rPr lang="nl-NL" sz="2000" dirty="0">
                <a:solidFill>
                  <a:srgbClr val="C00000"/>
                </a:solidFill>
              </a:rPr>
              <a:t>medicatie</a:t>
            </a:r>
            <a:r>
              <a:rPr lang="nl-NL" sz="2000" dirty="0"/>
              <a:t> voor waarbij paracetamol de eerste keus is. Let op </a:t>
            </a:r>
            <a:r>
              <a:rPr lang="nl-NL" sz="2000" dirty="0">
                <a:solidFill>
                  <a:srgbClr val="C00000"/>
                </a:solidFill>
              </a:rPr>
              <a:t>bijwerkingen</a:t>
            </a:r>
            <a:r>
              <a:rPr lang="nl-NL" sz="2000" dirty="0"/>
              <a:t> en geef deze door aan de arts.</a:t>
            </a:r>
          </a:p>
          <a:p>
            <a:endParaRPr lang="nl-NL" sz="2000" dirty="0"/>
          </a:p>
          <a:p>
            <a:endParaRPr lang="nl-NL" sz="2000" dirty="0"/>
          </a:p>
          <a:p>
            <a:endParaRPr lang="nl-NL" sz="2000" dirty="0"/>
          </a:p>
          <a:p>
            <a:endParaRPr lang="nl-NL" sz="2000" dirty="0"/>
          </a:p>
        </p:txBody>
      </p:sp>
      <p:sp>
        <p:nvSpPr>
          <p:cNvPr id="4" name="Titel 1">
            <a:extLst>
              <a:ext uri="{FF2B5EF4-FFF2-40B4-BE49-F238E27FC236}">
                <a16:creationId xmlns:a16="http://schemas.microsoft.com/office/drawing/2014/main" id="{9329845E-A72B-49E2-BAF6-BF26F7D94779}"/>
              </a:ext>
            </a:extLst>
          </p:cNvPr>
          <p:cNvSpPr>
            <a:spLocks noGrp="1"/>
          </p:cNvSpPr>
          <p:nvPr>
            <p:ph type="title"/>
          </p:nvPr>
        </p:nvSpPr>
        <p:spPr>
          <a:xfrm>
            <a:off x="960717" y="537130"/>
            <a:ext cx="10316063" cy="490682"/>
          </a:xfrm>
        </p:spPr>
        <p:txBody>
          <a:bodyPr/>
          <a:lstStyle/>
          <a:p>
            <a:r>
              <a:rPr lang="nl-NL" dirty="0">
                <a:solidFill>
                  <a:srgbClr val="0070C0"/>
                </a:solidFill>
              </a:rPr>
              <a:t>Samenvatting</a:t>
            </a:r>
          </a:p>
        </p:txBody>
      </p:sp>
    </p:spTree>
    <p:extLst>
      <p:ext uri="{BB962C8B-B14F-4D97-AF65-F5344CB8AC3E}">
        <p14:creationId xmlns:p14="http://schemas.microsoft.com/office/powerpoint/2010/main" val="4231194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Vragen?</a:t>
            </a:r>
          </a:p>
        </p:txBody>
      </p:sp>
      <p:pic>
        <p:nvPicPr>
          <p:cNvPr id="6" name="Picture 2" descr="durftevragen - Martijn Aslander - #durftevr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036" y="1700808"/>
            <a:ext cx="6336704" cy="40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68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423A3-A5E5-4381-A285-1646BBD3784A}"/>
              </a:ext>
            </a:extLst>
          </p:cNvPr>
          <p:cNvSpPr>
            <a:spLocks noGrp="1"/>
          </p:cNvSpPr>
          <p:nvPr>
            <p:ph type="title"/>
          </p:nvPr>
        </p:nvSpPr>
        <p:spPr/>
        <p:txBody>
          <a:bodyPr/>
          <a:lstStyle/>
          <a:p>
            <a:r>
              <a:rPr lang="nl-NL" dirty="0">
                <a:solidFill>
                  <a:srgbClr val="0070C0"/>
                </a:solidFill>
              </a:rPr>
              <a:t>Later nog vragen over pijn?</a:t>
            </a:r>
          </a:p>
        </p:txBody>
      </p:sp>
      <p:sp>
        <p:nvSpPr>
          <p:cNvPr id="3" name="Tijdelijke aanduiding voor inhoud 2">
            <a:extLst>
              <a:ext uri="{FF2B5EF4-FFF2-40B4-BE49-F238E27FC236}">
                <a16:creationId xmlns:a16="http://schemas.microsoft.com/office/drawing/2014/main" id="{15077595-6B4C-4E20-96F5-C7EDB518DE48}"/>
              </a:ext>
            </a:extLst>
          </p:cNvPr>
          <p:cNvSpPr>
            <a:spLocks noGrp="1"/>
          </p:cNvSpPr>
          <p:nvPr>
            <p:ph idx="1"/>
          </p:nvPr>
        </p:nvSpPr>
        <p:spPr/>
        <p:txBody>
          <a:bodyPr/>
          <a:lstStyle/>
          <a:p>
            <a:pPr marL="0" indent="0">
              <a:lnSpc>
                <a:spcPct val="150000"/>
              </a:lnSpc>
              <a:buNone/>
            </a:pPr>
            <a:r>
              <a:rPr lang="nl-NL" dirty="0"/>
              <a:t>Vraag het aan: </a:t>
            </a:r>
          </a:p>
          <a:p>
            <a:pPr>
              <a:lnSpc>
                <a:spcPct val="150000"/>
              </a:lnSpc>
            </a:pPr>
            <a:r>
              <a:rPr lang="nl-NL" dirty="0"/>
              <a:t>Multidisciplinair pijnteam van je organisatie</a:t>
            </a:r>
          </a:p>
          <a:p>
            <a:pPr>
              <a:lnSpc>
                <a:spcPct val="150000"/>
              </a:lnSpc>
            </a:pPr>
            <a:r>
              <a:rPr lang="nl-NL" dirty="0"/>
              <a:t>Specialist ouderengeneeskunde</a:t>
            </a:r>
          </a:p>
        </p:txBody>
      </p:sp>
    </p:spTree>
    <p:extLst>
      <p:ext uri="{BB962C8B-B14F-4D97-AF65-F5344CB8AC3E}">
        <p14:creationId xmlns:p14="http://schemas.microsoft.com/office/powerpoint/2010/main" val="192367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457200" indent="-457200">
              <a:buAutoNum type="arabicPeriod"/>
            </a:pPr>
            <a:r>
              <a:rPr lang="nl-NL" dirty="0"/>
              <a:t>Als je oud bent hoort pijn erbij.</a:t>
            </a:r>
          </a:p>
          <a:p>
            <a:pPr marL="457200" indent="-457200">
              <a:buAutoNum type="arabicPeriod"/>
            </a:pPr>
            <a:endParaRPr lang="nl-NL" dirty="0"/>
          </a:p>
          <a:p>
            <a:pPr>
              <a:buFont typeface="Wingdings" panose="05000000000000000000" pitchFamily="2" charset="2"/>
              <a:buChar char="Ø"/>
            </a:pPr>
            <a:r>
              <a:rPr lang="nl-NL" i="1" dirty="0"/>
              <a:t>Ouderen hebben een hoger risico op pijn vanwege leeftijd gerelateerde aandoeningen. De pijn kan verminderen of verdwijnen door de pijn te behandelen.</a:t>
            </a:r>
          </a:p>
        </p:txBody>
      </p:sp>
      <p:sp>
        <p:nvSpPr>
          <p:cNvPr id="4" name="Rechthoek 3"/>
          <p:cNvSpPr/>
          <p:nvPr/>
        </p:nvSpPr>
        <p:spPr>
          <a:xfrm rot="20708173">
            <a:off x="5798728" y="3684725"/>
            <a:ext cx="3882793" cy="1569660"/>
          </a:xfrm>
          <a:prstGeom prst="rect">
            <a:avLst/>
          </a:prstGeom>
          <a:noFill/>
        </p:spPr>
        <p:txBody>
          <a:bodyPr wrap="none" lIns="91440" tIns="45720" rIns="91440" bIns="45720">
            <a:spAutoFit/>
          </a:bodyPr>
          <a:lstStyle/>
          <a:p>
            <a:pPr algn="ctr">
              <a:buNone/>
            </a:pPr>
            <a:r>
              <a:rPr lang="nl-NL" sz="9600" b="1" cap="none" spc="50" dirty="0">
                <a:ln w="0"/>
                <a:solidFill>
                  <a:srgbClr val="C00000"/>
                </a:solidFill>
                <a:effectLst>
                  <a:innerShdw blurRad="63500" dist="50800" dir="13500000">
                    <a:srgbClr val="000000">
                      <a:alpha val="50000"/>
                    </a:srgbClr>
                  </a:innerShdw>
                </a:effectLst>
                <a:latin typeface="Stencil" panose="040409050D0802020404" pitchFamily="82" charset="0"/>
              </a:rPr>
              <a:t>Fabel</a:t>
            </a:r>
            <a:endParaRPr lang="nl-NL" sz="11500" b="1" cap="none" spc="50" dirty="0">
              <a:ln w="0"/>
              <a:solidFill>
                <a:srgbClr val="C00000"/>
              </a:solidFill>
              <a:effectLst>
                <a:innerShdw blurRad="63500" dist="50800" dir="13500000">
                  <a:srgbClr val="000000">
                    <a:alpha val="50000"/>
                  </a:srgbClr>
                </a:innerShdw>
              </a:effectLst>
              <a:latin typeface="Stencil" panose="040409050D0802020404" pitchFamily="82" charset="0"/>
            </a:endParaRPr>
          </a:p>
        </p:txBody>
      </p:sp>
      <p:sp>
        <p:nvSpPr>
          <p:cNvPr id="5" name="Titel 1">
            <a:extLst>
              <a:ext uri="{FF2B5EF4-FFF2-40B4-BE49-F238E27FC236}">
                <a16:creationId xmlns:a16="http://schemas.microsoft.com/office/drawing/2014/main" id="{8AF5BC49-D5A4-49C3-8327-5F0992AE90FE}"/>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1. Waarom is pijn herkennen en behandelen belangrijk?</a:t>
            </a:r>
          </a:p>
        </p:txBody>
      </p:sp>
    </p:spTree>
    <p:extLst>
      <p:ext uri="{BB962C8B-B14F-4D97-AF65-F5344CB8AC3E}">
        <p14:creationId xmlns:p14="http://schemas.microsoft.com/office/powerpoint/2010/main" val="54975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0" indent="0">
              <a:buNone/>
            </a:pPr>
            <a:r>
              <a:rPr lang="nl-NL" dirty="0"/>
              <a:t>2. Ongeveer de helft van de verpleeghuiscliënten heeft te maken met pijn. </a:t>
            </a:r>
          </a:p>
          <a:p>
            <a:pPr marL="457200" indent="-457200">
              <a:buAutoNum type="arabicPeriod"/>
            </a:pPr>
            <a:endParaRPr lang="nl-NL" dirty="0"/>
          </a:p>
        </p:txBody>
      </p:sp>
      <p:sp>
        <p:nvSpPr>
          <p:cNvPr id="4" name="Titel 1">
            <a:extLst>
              <a:ext uri="{FF2B5EF4-FFF2-40B4-BE49-F238E27FC236}">
                <a16:creationId xmlns:a16="http://schemas.microsoft.com/office/drawing/2014/main" id="{84F6EC5A-ED84-4EC1-89FD-7F4CB175A41C}"/>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1. Waarom is pijn herkennen en behandelen belangrijk?</a:t>
            </a:r>
          </a:p>
        </p:txBody>
      </p:sp>
    </p:spTree>
    <p:extLst>
      <p:ext uri="{BB962C8B-B14F-4D97-AF65-F5344CB8AC3E}">
        <p14:creationId xmlns:p14="http://schemas.microsoft.com/office/powerpoint/2010/main" val="318876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Quiz: Feit of fabel?</a:t>
            </a:r>
          </a:p>
        </p:txBody>
      </p:sp>
      <p:sp>
        <p:nvSpPr>
          <p:cNvPr id="3" name="Tijdelijke aanduiding voor inhoud 2"/>
          <p:cNvSpPr>
            <a:spLocks noGrp="1"/>
          </p:cNvSpPr>
          <p:nvPr>
            <p:ph idx="1"/>
          </p:nvPr>
        </p:nvSpPr>
        <p:spPr/>
        <p:txBody>
          <a:bodyPr/>
          <a:lstStyle/>
          <a:p>
            <a:pPr marL="0" indent="0">
              <a:buNone/>
            </a:pPr>
            <a:r>
              <a:rPr lang="nl-NL" dirty="0"/>
              <a:t>2. Ongeveer de helft van de verpleeghuiscliënten heeft te maken met pijn. </a:t>
            </a:r>
          </a:p>
          <a:p>
            <a:pPr marL="457200" indent="-457200">
              <a:buAutoNum type="arabicPeriod"/>
            </a:pPr>
            <a:endParaRPr lang="nl-NL" dirty="0"/>
          </a:p>
        </p:txBody>
      </p:sp>
      <p:sp>
        <p:nvSpPr>
          <p:cNvPr id="4" name="Rechthoek 3"/>
          <p:cNvSpPr/>
          <p:nvPr/>
        </p:nvSpPr>
        <p:spPr>
          <a:xfrm rot="20801628">
            <a:off x="6261119" y="3303906"/>
            <a:ext cx="2850460" cy="1569660"/>
          </a:xfrm>
          <a:prstGeom prst="rect">
            <a:avLst/>
          </a:prstGeom>
          <a:noFill/>
        </p:spPr>
        <p:txBody>
          <a:bodyPr wrap="none" lIns="91440" tIns="45720" rIns="91440" bIns="45720">
            <a:spAutoFit/>
          </a:bodyPr>
          <a:lstStyle/>
          <a:p>
            <a:pPr algn="ctr">
              <a:buNone/>
            </a:pPr>
            <a:r>
              <a:rPr lang="nl-NL" sz="9600" b="1" cap="none" spc="50" dirty="0">
                <a:ln w="0"/>
                <a:solidFill>
                  <a:srgbClr val="00B050"/>
                </a:solidFill>
                <a:effectLst>
                  <a:innerShdw blurRad="63500" dist="50800" dir="13500000">
                    <a:srgbClr val="000000">
                      <a:alpha val="50000"/>
                    </a:srgbClr>
                  </a:innerShdw>
                </a:effectLst>
                <a:latin typeface="Stencil" panose="040409050D0802020404" pitchFamily="82" charset="0"/>
              </a:rPr>
              <a:t>Feit</a:t>
            </a:r>
            <a:endParaRPr lang="nl-NL" sz="11500" b="1" cap="none" spc="50" dirty="0">
              <a:ln w="0"/>
              <a:solidFill>
                <a:srgbClr val="00B050"/>
              </a:solidFill>
              <a:effectLst>
                <a:innerShdw blurRad="63500" dist="50800" dir="13500000">
                  <a:srgbClr val="000000">
                    <a:alpha val="50000"/>
                  </a:srgbClr>
                </a:innerShdw>
              </a:effectLst>
              <a:latin typeface="Stencil" panose="040409050D0802020404" pitchFamily="82" charset="0"/>
            </a:endParaRPr>
          </a:p>
        </p:txBody>
      </p:sp>
      <p:sp>
        <p:nvSpPr>
          <p:cNvPr id="5" name="Titel 1">
            <a:extLst>
              <a:ext uri="{FF2B5EF4-FFF2-40B4-BE49-F238E27FC236}">
                <a16:creationId xmlns:a16="http://schemas.microsoft.com/office/drawing/2014/main" id="{D0C9334A-AE6E-4ACA-9993-7183F9095CD2}"/>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1. Waarom is pijn herkennen en behandelen belangrijk?</a:t>
            </a:r>
          </a:p>
        </p:txBody>
      </p:sp>
    </p:spTree>
    <p:extLst>
      <p:ext uri="{BB962C8B-B14F-4D97-AF65-F5344CB8AC3E}">
        <p14:creationId xmlns:p14="http://schemas.microsoft.com/office/powerpoint/2010/main" val="381177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9">
            <a:extLst>
              <a:ext uri="{FF2B5EF4-FFF2-40B4-BE49-F238E27FC236}">
                <a16:creationId xmlns:a16="http://schemas.microsoft.com/office/drawing/2014/main" id="{0E08EA98-4CC5-41D4-AF51-0726E4DA197B}"/>
              </a:ext>
            </a:extLst>
          </p:cNvPr>
          <p:cNvGrpSpPr>
            <a:grpSpLocks/>
          </p:cNvGrpSpPr>
          <p:nvPr/>
        </p:nvGrpSpPr>
        <p:grpSpPr bwMode="auto">
          <a:xfrm>
            <a:off x="2566020" y="4306050"/>
            <a:ext cx="9771765" cy="2657059"/>
            <a:chOff x="547540" y="1065413"/>
            <a:chExt cx="5612725" cy="1011938"/>
          </a:xfrm>
        </p:grpSpPr>
        <p:pic>
          <p:nvPicPr>
            <p:cNvPr id="9" name="Picture 30">
              <a:extLst>
                <a:ext uri="{FF2B5EF4-FFF2-40B4-BE49-F238E27FC236}">
                  <a16:creationId xmlns:a16="http://schemas.microsoft.com/office/drawing/2014/main" id="{A0B6C4B0-CE53-459D-8732-75EE2C3DE9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908" y="1065413"/>
              <a:ext cx="5157226" cy="10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1">
              <a:extLst>
                <a:ext uri="{FF2B5EF4-FFF2-40B4-BE49-F238E27FC236}">
                  <a16:creationId xmlns:a16="http://schemas.microsoft.com/office/drawing/2014/main" id="{EA1FA3C1-D39F-4987-B61A-77B4A11AD569}"/>
                </a:ext>
              </a:extLst>
            </p:cNvPr>
            <p:cNvSpPr txBox="1">
              <a:spLocks noChangeArrowheads="1"/>
            </p:cNvSpPr>
            <p:nvPr/>
          </p:nvSpPr>
          <p:spPr bwMode="auto">
            <a:xfrm>
              <a:off x="547540" y="1359971"/>
              <a:ext cx="5612725" cy="3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err="1">
                  <a:latin typeface="Times New Roman" panose="02020603050405020304" pitchFamily="18" charset="0"/>
                  <a:cs typeface="Times New Roman" panose="02020603050405020304" pitchFamily="18" charset="0"/>
                </a:rPr>
                <a:t>Ouderen</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denken</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vaak</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dat</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pijn</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erbij</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hoort</a:t>
              </a:r>
              <a:r>
                <a:rPr lang="en-GB" altLang="en-US" sz="2400" b="1" dirty="0">
                  <a:latin typeface="Times New Roman" panose="02020603050405020304" pitchFamily="18" charset="0"/>
                  <a:cs typeface="Times New Roman" panose="02020603050405020304" pitchFamily="18" charset="0"/>
                </a:rPr>
                <a:t> of </a:t>
              </a:r>
              <a:r>
                <a:rPr lang="en-GB" altLang="en-US" sz="2400" b="1" dirty="0" err="1">
                  <a:latin typeface="Times New Roman" panose="02020603050405020304" pitchFamily="18" charset="0"/>
                  <a:cs typeface="Times New Roman" panose="02020603050405020304" pitchFamily="18" charset="0"/>
                </a:rPr>
                <a:t>dat</a:t>
              </a:r>
              <a:r>
                <a:rPr lang="en-GB" altLang="en-US" sz="2400" b="1" dirty="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GB" altLang="en-US" sz="2400" b="1" dirty="0" err="1">
                  <a:latin typeface="Times New Roman" panose="02020603050405020304" pitchFamily="18" charset="0"/>
                  <a:cs typeface="Times New Roman" panose="02020603050405020304" pitchFamily="18" charset="0"/>
                </a:rPr>
                <a:t>medicijnen</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niet</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mogelijk</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zijn</a:t>
              </a:r>
              <a:r>
                <a:rPr lang="en-GB" altLang="en-US" sz="2400" b="1" dirty="0">
                  <a:latin typeface="Times New Roman" panose="02020603050405020304" pitchFamily="18" charset="0"/>
                  <a:cs typeface="Times New Roman" panose="02020603050405020304" pitchFamily="18" charset="0"/>
                </a:rPr>
                <a:t>, maar </a:t>
              </a:r>
              <a:r>
                <a:rPr lang="en-GB" altLang="en-US" sz="2400" b="1" dirty="0" err="1">
                  <a:latin typeface="Times New Roman" panose="02020603050405020304" pitchFamily="18" charset="0"/>
                  <a:cs typeface="Times New Roman" panose="02020603050405020304" pitchFamily="18" charset="0"/>
                </a:rPr>
                <a:t>dat</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klopt</a:t>
              </a:r>
              <a:r>
                <a:rPr lang="en-GB" altLang="en-US" sz="2400" b="1" dirty="0">
                  <a:latin typeface="Times New Roman" panose="02020603050405020304" pitchFamily="18" charset="0"/>
                  <a:cs typeface="Times New Roman" panose="02020603050405020304" pitchFamily="18" charset="0"/>
                </a:rPr>
                <a:t> lang </a:t>
              </a:r>
              <a:r>
                <a:rPr lang="en-GB" altLang="en-US" sz="2400" b="1" dirty="0" err="1">
                  <a:latin typeface="Times New Roman" panose="02020603050405020304" pitchFamily="18" charset="0"/>
                  <a:cs typeface="Times New Roman" panose="02020603050405020304" pitchFamily="18" charset="0"/>
                </a:rPr>
                <a:t>niet</a:t>
              </a:r>
              <a:r>
                <a:rPr lang="en-GB" altLang="en-US" sz="2400" b="1" dirty="0">
                  <a:latin typeface="Times New Roman" panose="02020603050405020304" pitchFamily="18" charset="0"/>
                  <a:cs typeface="Times New Roman" panose="02020603050405020304" pitchFamily="18" charset="0"/>
                </a:rPr>
                <a:t> </a:t>
              </a:r>
              <a:r>
                <a:rPr lang="en-GB" altLang="en-US" sz="2400" b="1" dirty="0" err="1">
                  <a:latin typeface="Times New Roman" panose="02020603050405020304" pitchFamily="18" charset="0"/>
                  <a:cs typeface="Times New Roman" panose="02020603050405020304" pitchFamily="18" charset="0"/>
                </a:rPr>
                <a:t>altijd</a:t>
              </a:r>
              <a:endParaRPr lang="en-GB" altLang="en-US" sz="2400" b="1" dirty="0">
                <a:latin typeface="Times New Roman" panose="02020603050405020304" pitchFamily="18" charset="0"/>
                <a:cs typeface="Times New Roman" panose="02020603050405020304" pitchFamily="18" charset="0"/>
              </a:endParaRPr>
            </a:p>
          </p:txBody>
        </p:sp>
      </p:grpSp>
      <p:grpSp>
        <p:nvGrpSpPr>
          <p:cNvPr id="11" name="Group 14">
            <a:extLst>
              <a:ext uri="{FF2B5EF4-FFF2-40B4-BE49-F238E27FC236}">
                <a16:creationId xmlns:a16="http://schemas.microsoft.com/office/drawing/2014/main" id="{5B9329B3-FBF1-40D8-B3D7-93259D939003}"/>
              </a:ext>
            </a:extLst>
          </p:cNvPr>
          <p:cNvGrpSpPr>
            <a:grpSpLocks/>
          </p:cNvGrpSpPr>
          <p:nvPr/>
        </p:nvGrpSpPr>
        <p:grpSpPr bwMode="auto">
          <a:xfrm rot="-941329">
            <a:off x="50799" y="3060684"/>
            <a:ext cx="6416923" cy="2345943"/>
            <a:chOff x="323528" y="2924944"/>
            <a:chExt cx="4102616" cy="1325883"/>
          </a:xfrm>
        </p:grpSpPr>
        <p:pic>
          <p:nvPicPr>
            <p:cNvPr id="12" name="Picture 6">
              <a:extLst>
                <a:ext uri="{FF2B5EF4-FFF2-40B4-BE49-F238E27FC236}">
                  <a16:creationId xmlns:a16="http://schemas.microsoft.com/office/drawing/2014/main" id="{6CCA7C1F-18B4-4E24-9507-761189674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24944"/>
              <a:ext cx="4102616" cy="132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a:extLst>
                <a:ext uri="{FF2B5EF4-FFF2-40B4-BE49-F238E27FC236}">
                  <a16:creationId xmlns:a16="http://schemas.microsoft.com/office/drawing/2014/main" id="{68EB9E8E-38EA-4244-B040-9DB86289E2B0}"/>
                </a:ext>
              </a:extLst>
            </p:cNvPr>
            <p:cNvSpPr txBox="1">
              <a:spLocks noChangeArrowheads="1"/>
            </p:cNvSpPr>
            <p:nvPr/>
          </p:nvSpPr>
          <p:spPr bwMode="auto">
            <a:xfrm>
              <a:off x="494857" y="3089261"/>
              <a:ext cx="3647010" cy="53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en-US" sz="2800" b="1" dirty="0">
                  <a:latin typeface="Times New Roman" panose="02020603050405020304" pitchFamily="18" charset="0"/>
                  <a:cs typeface="Times New Roman" panose="02020603050405020304" pitchFamily="18" charset="0"/>
                </a:rPr>
                <a:t>Chronische pijn bij kwetsbare ouderen wordt vaak niet herkend</a:t>
              </a:r>
            </a:p>
          </p:txBody>
        </p:sp>
      </p:grpSp>
      <p:grpSp>
        <p:nvGrpSpPr>
          <p:cNvPr id="17" name="Group 27">
            <a:extLst>
              <a:ext uri="{FF2B5EF4-FFF2-40B4-BE49-F238E27FC236}">
                <a16:creationId xmlns:a16="http://schemas.microsoft.com/office/drawing/2014/main" id="{31A0A43D-1BA2-4FD4-B6D1-369DAB190092}"/>
              </a:ext>
            </a:extLst>
          </p:cNvPr>
          <p:cNvGrpSpPr>
            <a:grpSpLocks/>
          </p:cNvGrpSpPr>
          <p:nvPr/>
        </p:nvGrpSpPr>
        <p:grpSpPr bwMode="auto">
          <a:xfrm rot="2435545">
            <a:off x="5940261" y="1509646"/>
            <a:ext cx="6410224" cy="3003578"/>
            <a:chOff x="4368378" y="4149079"/>
            <a:chExt cx="4784049" cy="2033505"/>
          </a:xfrm>
        </p:grpSpPr>
        <p:pic>
          <p:nvPicPr>
            <p:cNvPr id="18" name="Picture 18">
              <a:extLst>
                <a:ext uri="{FF2B5EF4-FFF2-40B4-BE49-F238E27FC236}">
                  <a16:creationId xmlns:a16="http://schemas.microsoft.com/office/drawing/2014/main" id="{F2B0A67B-6627-41B5-89D6-AE122182AAE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662982">
              <a:off x="4368378" y="4149079"/>
              <a:ext cx="4784049" cy="203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4">
              <a:extLst>
                <a:ext uri="{FF2B5EF4-FFF2-40B4-BE49-F238E27FC236}">
                  <a16:creationId xmlns:a16="http://schemas.microsoft.com/office/drawing/2014/main" id="{A3505274-6159-4BA0-8804-CE4CF82A9788}"/>
                </a:ext>
              </a:extLst>
            </p:cNvPr>
            <p:cNvSpPr txBox="1">
              <a:spLocks noChangeArrowheads="1"/>
            </p:cNvSpPr>
            <p:nvPr/>
          </p:nvSpPr>
          <p:spPr bwMode="auto">
            <a:xfrm rot="20662982">
              <a:off x="5055489" y="4483565"/>
              <a:ext cx="3987830" cy="12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en-US" sz="2800" b="1" dirty="0">
                  <a:latin typeface="Times New Roman" panose="02020603050405020304" pitchFamily="18" charset="0"/>
                  <a:cs typeface="Times New Roman" panose="02020603050405020304" pitchFamily="18" charset="0"/>
                </a:rPr>
                <a:t>20% van de ouderen met pijn krijgt geen medicijnen, 58% krijgt niet genoeg pijnbehandeling</a:t>
              </a:r>
            </a:p>
          </p:txBody>
        </p:sp>
      </p:grpSp>
      <p:grpSp>
        <p:nvGrpSpPr>
          <p:cNvPr id="14" name="Group 33">
            <a:extLst>
              <a:ext uri="{FF2B5EF4-FFF2-40B4-BE49-F238E27FC236}">
                <a16:creationId xmlns:a16="http://schemas.microsoft.com/office/drawing/2014/main" id="{B6540742-DE1D-46B6-802E-EE77D6B2089A}"/>
              </a:ext>
            </a:extLst>
          </p:cNvPr>
          <p:cNvGrpSpPr>
            <a:grpSpLocks/>
          </p:cNvGrpSpPr>
          <p:nvPr/>
        </p:nvGrpSpPr>
        <p:grpSpPr bwMode="auto">
          <a:xfrm rot="21032524">
            <a:off x="-23211" y="-98252"/>
            <a:ext cx="7804150" cy="3387315"/>
            <a:chOff x="1251867" y="2479957"/>
            <a:chExt cx="6704509" cy="1597115"/>
          </a:xfrm>
        </p:grpSpPr>
        <p:pic>
          <p:nvPicPr>
            <p:cNvPr id="15" name="Picture 3">
              <a:extLst>
                <a:ext uri="{FF2B5EF4-FFF2-40B4-BE49-F238E27FC236}">
                  <a16:creationId xmlns:a16="http://schemas.microsoft.com/office/drawing/2014/main" id="{6896CB0C-9A59-4EBC-93D3-86B83F7C07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1867" y="2479957"/>
              <a:ext cx="6704509" cy="159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a:extLst>
                <a:ext uri="{FF2B5EF4-FFF2-40B4-BE49-F238E27FC236}">
                  <a16:creationId xmlns:a16="http://schemas.microsoft.com/office/drawing/2014/main" id="{3EC6A267-47BD-4B22-8EDD-FA559BEEE6C5}"/>
                </a:ext>
              </a:extLst>
            </p:cNvPr>
            <p:cNvSpPr txBox="1">
              <a:spLocks noChangeArrowheads="1"/>
            </p:cNvSpPr>
            <p:nvPr/>
          </p:nvSpPr>
          <p:spPr bwMode="auto">
            <a:xfrm>
              <a:off x="1936552" y="2988241"/>
              <a:ext cx="5711068" cy="56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en-US" sz="3600" b="1" dirty="0">
                  <a:latin typeface="Times New Roman" panose="02020603050405020304" pitchFamily="18" charset="0"/>
                  <a:cs typeface="Times New Roman" panose="02020603050405020304" pitchFamily="18" charset="0"/>
                </a:rPr>
                <a:t>Ongeveer 1/2 van de verpleeghuisbewoners heeft pijn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bwMode="auto">
          <a:xfrm>
            <a:off x="181494" y="3237004"/>
            <a:ext cx="1086708" cy="400110"/>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cs typeface="+mn-cs"/>
              </a:rPr>
              <a:t>Pijn</a:t>
            </a:r>
            <a:endParaRPr kumimoji="0" lang="nl-NL" sz="3600" b="0" i="0" u="none" strike="noStrike" kern="0" cap="none" spc="0" normalizeH="0" baseline="0" noProof="0" dirty="0">
              <a:ln>
                <a:noFill/>
              </a:ln>
              <a:solidFill>
                <a:schemeClr val="bg1"/>
              </a:solidFill>
              <a:effectLst/>
              <a:uLnTx/>
              <a:uFillTx/>
              <a:latin typeface="+mj-lt"/>
              <a:ea typeface="+mn-ea"/>
              <a:cs typeface="+mn-cs"/>
            </a:endParaRPr>
          </a:p>
        </p:txBody>
      </p:sp>
      <p:sp>
        <p:nvSpPr>
          <p:cNvPr id="5" name="Tekstvak 4"/>
          <p:cNvSpPr txBox="1"/>
          <p:nvPr/>
        </p:nvSpPr>
        <p:spPr bwMode="auto">
          <a:xfrm>
            <a:off x="2028624" y="2132857"/>
            <a:ext cx="3384376" cy="400110"/>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cs typeface="+mn-cs"/>
              </a:rPr>
              <a:t>Angst en</a:t>
            </a:r>
            <a:r>
              <a:rPr kumimoji="0" lang="nl-NL" b="0" i="0" u="none" strike="noStrike" kern="0" cap="none" spc="0" normalizeH="0" noProof="0" dirty="0">
                <a:ln>
                  <a:noFill/>
                </a:ln>
                <a:solidFill>
                  <a:schemeClr val="bg1"/>
                </a:solidFill>
                <a:effectLst/>
                <a:uLnTx/>
                <a:uFillTx/>
                <a:latin typeface="+mj-lt"/>
                <a:ea typeface="+mn-ea"/>
                <a:cs typeface="+mn-cs"/>
              </a:rPr>
              <a:t> </a:t>
            </a:r>
            <a:r>
              <a:rPr kumimoji="0" lang="nl-NL" b="0" i="0" u="none" strike="noStrike" kern="0" cap="none" spc="0" normalizeH="0" baseline="0" noProof="0" dirty="0">
                <a:ln>
                  <a:noFill/>
                </a:ln>
                <a:solidFill>
                  <a:schemeClr val="bg1"/>
                </a:solidFill>
                <a:effectLst/>
                <a:uLnTx/>
                <a:uFillTx/>
                <a:latin typeface="+mj-lt"/>
                <a:ea typeface="+mn-ea"/>
                <a:cs typeface="+mn-cs"/>
              </a:rPr>
              <a:t>depressie</a:t>
            </a:r>
            <a:endParaRPr kumimoji="0" lang="nl-NL" sz="2800" b="0" i="0" u="none" strike="noStrike" kern="0" cap="none" spc="0" normalizeH="0" baseline="0" noProof="0" dirty="0">
              <a:ln>
                <a:noFill/>
              </a:ln>
              <a:solidFill>
                <a:schemeClr val="bg1"/>
              </a:solidFill>
              <a:effectLst/>
              <a:uLnTx/>
              <a:uFillTx/>
              <a:latin typeface="+mj-lt"/>
              <a:ea typeface="+mn-ea"/>
              <a:cs typeface="+mn-cs"/>
            </a:endParaRPr>
          </a:p>
        </p:txBody>
      </p:sp>
      <p:sp>
        <p:nvSpPr>
          <p:cNvPr id="6" name="Tekstvak 5"/>
          <p:cNvSpPr txBox="1"/>
          <p:nvPr/>
        </p:nvSpPr>
        <p:spPr bwMode="auto">
          <a:xfrm>
            <a:off x="2028624" y="3083116"/>
            <a:ext cx="3384376" cy="707886"/>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cs typeface="+mn-cs"/>
              </a:rPr>
              <a:t>Gedragsstoornissen, o.a. agitatie</a:t>
            </a:r>
            <a:endParaRPr kumimoji="0" lang="nl-NL" sz="2800" b="0" i="0" u="none" strike="noStrike" kern="0" cap="none" spc="0" normalizeH="0" baseline="0" noProof="0" dirty="0">
              <a:ln>
                <a:noFill/>
              </a:ln>
              <a:solidFill>
                <a:schemeClr val="bg1"/>
              </a:solidFill>
              <a:effectLst/>
              <a:uLnTx/>
              <a:uFillTx/>
              <a:latin typeface="+mj-lt"/>
              <a:ea typeface="+mn-ea"/>
              <a:cs typeface="+mn-cs"/>
            </a:endParaRPr>
          </a:p>
        </p:txBody>
      </p:sp>
      <p:sp>
        <p:nvSpPr>
          <p:cNvPr id="7" name="Tekstvak 6"/>
          <p:cNvSpPr txBox="1"/>
          <p:nvPr/>
        </p:nvSpPr>
        <p:spPr bwMode="auto">
          <a:xfrm>
            <a:off x="2028624" y="4348847"/>
            <a:ext cx="3384376" cy="400110"/>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cs typeface="+mn-cs"/>
              </a:rPr>
              <a:t>Vallen</a:t>
            </a:r>
            <a:endParaRPr kumimoji="0" lang="nl-NL" sz="2800" b="0" i="0" u="none" strike="noStrike" kern="0" cap="none" spc="0" normalizeH="0" baseline="0" noProof="0" dirty="0">
              <a:ln>
                <a:noFill/>
              </a:ln>
              <a:solidFill>
                <a:schemeClr val="bg1"/>
              </a:solidFill>
              <a:effectLst/>
              <a:uLnTx/>
              <a:uFillTx/>
              <a:latin typeface="+mj-lt"/>
              <a:ea typeface="+mn-ea"/>
              <a:cs typeface="+mn-cs"/>
            </a:endParaRPr>
          </a:p>
        </p:txBody>
      </p:sp>
      <p:sp>
        <p:nvSpPr>
          <p:cNvPr id="8" name="Tekstvak 7"/>
          <p:cNvSpPr txBox="1"/>
          <p:nvPr/>
        </p:nvSpPr>
        <p:spPr bwMode="auto">
          <a:xfrm>
            <a:off x="9469572" y="2132856"/>
            <a:ext cx="2186532" cy="2616101"/>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endParaRPr kumimoji="0" lang="nl-NL" b="0" i="0" u="none" strike="noStrike" kern="0" cap="none" spc="0" normalizeH="0" baseline="0" noProof="0" dirty="0">
              <a:ln>
                <a:noFill/>
              </a:ln>
              <a:solidFill>
                <a:schemeClr val="bg1"/>
              </a:solidFill>
              <a:effectLst/>
              <a:uLnTx/>
              <a:uFillTx/>
              <a:latin typeface="+mj-lt"/>
              <a:ea typeface="+mn-ea"/>
            </a:endParaRPr>
          </a:p>
          <a:p>
            <a:pPr marL="342900" marR="0" indent="-342900" algn="ctr" defTabSz="914400" rtl="0" eaLnBrk="0" fontAlgn="base" latinLnBrk="0" hangingPunct="0">
              <a:lnSpc>
                <a:spcPct val="100000"/>
              </a:lnSpc>
              <a:spcBef>
                <a:spcPct val="20000"/>
              </a:spcBef>
              <a:spcAft>
                <a:spcPct val="0"/>
              </a:spcAft>
              <a:buClrTx/>
              <a:buSzTx/>
              <a:buFontTx/>
              <a:buNone/>
              <a:tabLst/>
            </a:pPr>
            <a:endParaRPr kumimoji="0" lang="nl-NL" b="0" i="0" u="none" strike="noStrike" kern="0" cap="none" spc="0" normalizeH="0" baseline="0" noProof="0" dirty="0">
              <a:ln>
                <a:noFill/>
              </a:ln>
              <a:solidFill>
                <a:schemeClr val="bg1"/>
              </a:solidFill>
              <a:effectLst/>
              <a:uLnTx/>
              <a:uFillTx/>
              <a:latin typeface="+mj-lt"/>
              <a:ea typeface="+mn-ea"/>
            </a:endParaRPr>
          </a:p>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rPr>
              <a:t>Beperkingen</a:t>
            </a:r>
          </a:p>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rPr>
              <a:t>in dagelijks</a:t>
            </a:r>
          </a:p>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rPr>
              <a:t>functioneren</a:t>
            </a:r>
          </a:p>
          <a:p>
            <a:pPr marL="342900" marR="0" indent="-342900" algn="ctr" defTabSz="914400" rtl="0" eaLnBrk="0" fontAlgn="base" latinLnBrk="0" hangingPunct="0">
              <a:lnSpc>
                <a:spcPct val="100000"/>
              </a:lnSpc>
              <a:spcBef>
                <a:spcPct val="20000"/>
              </a:spcBef>
              <a:spcAft>
                <a:spcPct val="0"/>
              </a:spcAft>
              <a:buClrTx/>
              <a:buSzTx/>
              <a:buFontTx/>
              <a:buNone/>
              <a:tabLst/>
            </a:pPr>
            <a:endParaRPr lang="nl-NL" kern="0" dirty="0">
              <a:solidFill>
                <a:schemeClr val="bg1"/>
              </a:solidFill>
              <a:latin typeface="+mj-lt"/>
              <a:ea typeface="+mn-ea"/>
            </a:endParaRPr>
          </a:p>
          <a:p>
            <a:pPr marL="342900" marR="0" indent="-342900" algn="ctr" defTabSz="914400" rtl="0" eaLnBrk="0" fontAlgn="base" latinLnBrk="0" hangingPunct="0">
              <a:lnSpc>
                <a:spcPct val="100000"/>
              </a:lnSpc>
              <a:spcBef>
                <a:spcPct val="20000"/>
              </a:spcBef>
              <a:spcAft>
                <a:spcPct val="0"/>
              </a:spcAft>
              <a:buClrTx/>
              <a:buSzTx/>
              <a:buFontTx/>
              <a:buNone/>
              <a:tabLst/>
            </a:pPr>
            <a:endParaRPr lang="nl-NL" kern="0" dirty="0">
              <a:solidFill>
                <a:schemeClr val="bg1"/>
              </a:solidFill>
              <a:latin typeface="+mj-lt"/>
              <a:ea typeface="+mn-ea"/>
            </a:endParaRPr>
          </a:p>
        </p:txBody>
      </p:sp>
      <p:cxnSp>
        <p:nvCxnSpPr>
          <p:cNvPr id="10" name="Rechte verbindingslijn met pijl 9"/>
          <p:cNvCxnSpPr>
            <a:stCxn id="4" idx="3"/>
            <a:endCxn id="5" idx="1"/>
          </p:cNvCxnSpPr>
          <p:nvPr/>
        </p:nvCxnSpPr>
        <p:spPr bwMode="auto">
          <a:xfrm flipV="1">
            <a:off x="1268202" y="2332912"/>
            <a:ext cx="760422" cy="1104147"/>
          </a:xfrm>
          <a:prstGeom prst="bentConnector3">
            <a:avLst>
              <a:gd name="adj1" fmla="val 50000"/>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 name="Rechte verbindingslijn met pijl 10"/>
          <p:cNvCxnSpPr>
            <a:stCxn id="4" idx="3"/>
            <a:endCxn id="6" idx="1"/>
          </p:cNvCxnSpPr>
          <p:nvPr/>
        </p:nvCxnSpPr>
        <p:spPr bwMode="auto">
          <a:xfrm>
            <a:off x="1268202" y="3437059"/>
            <a:ext cx="760422" cy="0"/>
          </a:xfrm>
          <a:prstGeom prst="straightConnector1">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Rechte verbindingslijn met pijl 13"/>
          <p:cNvCxnSpPr>
            <a:stCxn id="4" idx="3"/>
            <a:endCxn id="7" idx="1"/>
          </p:cNvCxnSpPr>
          <p:nvPr/>
        </p:nvCxnSpPr>
        <p:spPr bwMode="auto">
          <a:xfrm>
            <a:off x="1268202" y="3437059"/>
            <a:ext cx="760422" cy="1111843"/>
          </a:xfrm>
          <a:prstGeom prst="bentConnector3">
            <a:avLst>
              <a:gd name="adj1" fmla="val 50000"/>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7" name="Rechte verbindingslijn met pijl 16"/>
          <p:cNvCxnSpPr>
            <a:stCxn id="6" idx="3"/>
            <a:endCxn id="8" idx="1"/>
          </p:cNvCxnSpPr>
          <p:nvPr/>
        </p:nvCxnSpPr>
        <p:spPr bwMode="auto">
          <a:xfrm>
            <a:off x="5413000" y="3437059"/>
            <a:ext cx="4056572" cy="3848"/>
          </a:xfrm>
          <a:prstGeom prst="straightConnector1">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Rechte verbindingslijn met pijl 23"/>
          <p:cNvCxnSpPr>
            <a:stCxn id="7" idx="3"/>
          </p:cNvCxnSpPr>
          <p:nvPr/>
        </p:nvCxnSpPr>
        <p:spPr bwMode="auto">
          <a:xfrm>
            <a:off x="5413000" y="4548902"/>
            <a:ext cx="4056572" cy="30776"/>
          </a:xfrm>
          <a:prstGeom prst="straightConnector1">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7" name="Rechte verbindingslijn met pijl 26"/>
          <p:cNvCxnSpPr>
            <a:stCxn id="5" idx="3"/>
            <a:endCxn id="30" idx="1"/>
          </p:cNvCxnSpPr>
          <p:nvPr/>
        </p:nvCxnSpPr>
        <p:spPr bwMode="auto">
          <a:xfrm flipV="1">
            <a:off x="5413000" y="2332911"/>
            <a:ext cx="681412" cy="1"/>
          </a:xfrm>
          <a:prstGeom prst="straightConnector1">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0" name="Tekstvak 29"/>
          <p:cNvSpPr txBox="1"/>
          <p:nvPr/>
        </p:nvSpPr>
        <p:spPr bwMode="auto">
          <a:xfrm>
            <a:off x="6094412" y="2132856"/>
            <a:ext cx="2941023" cy="400110"/>
          </a:xfrm>
          <a:prstGeom prst="rect">
            <a:avLst/>
          </a:prstGeom>
          <a:solidFill>
            <a:srgbClr val="0070C0"/>
          </a:solidFill>
          <a:ln w="9525">
            <a:solidFill>
              <a:srgbClr val="007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nl-NL" b="0" i="0" u="none" strike="noStrike" kern="0" cap="none" spc="0" normalizeH="0" baseline="0" noProof="0" dirty="0">
                <a:ln>
                  <a:noFill/>
                </a:ln>
                <a:solidFill>
                  <a:schemeClr val="bg1"/>
                </a:solidFill>
                <a:effectLst/>
                <a:uLnTx/>
                <a:uFillTx/>
                <a:latin typeface="+mj-lt"/>
                <a:ea typeface="+mn-ea"/>
                <a:cs typeface="+mn-cs"/>
              </a:rPr>
              <a:t>Slaapstoornissen</a:t>
            </a:r>
            <a:endParaRPr kumimoji="0" lang="nl-NL" sz="2800" b="0" i="0" u="none" strike="noStrike" kern="0" cap="none" spc="0" normalizeH="0" baseline="0" noProof="0" dirty="0">
              <a:ln>
                <a:noFill/>
              </a:ln>
              <a:solidFill>
                <a:schemeClr val="bg1"/>
              </a:solidFill>
              <a:effectLst/>
              <a:uLnTx/>
              <a:uFillTx/>
              <a:latin typeface="+mj-lt"/>
              <a:ea typeface="+mn-ea"/>
              <a:cs typeface="+mn-cs"/>
            </a:endParaRPr>
          </a:p>
        </p:txBody>
      </p:sp>
      <p:cxnSp>
        <p:nvCxnSpPr>
          <p:cNvPr id="50" name="Rechte verbindingslijn met pijl 49"/>
          <p:cNvCxnSpPr>
            <a:stCxn id="30" idx="3"/>
          </p:cNvCxnSpPr>
          <p:nvPr/>
        </p:nvCxnSpPr>
        <p:spPr bwMode="auto">
          <a:xfrm>
            <a:off x="9035435" y="2332911"/>
            <a:ext cx="434137" cy="0"/>
          </a:xfrm>
          <a:prstGeom prst="straightConnector1">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5" name="Rechte verbindingslijn met pijl 64"/>
          <p:cNvCxnSpPr>
            <a:stCxn id="5" idx="3"/>
          </p:cNvCxnSpPr>
          <p:nvPr/>
        </p:nvCxnSpPr>
        <p:spPr bwMode="auto">
          <a:xfrm>
            <a:off x="5413000" y="2332912"/>
            <a:ext cx="4056572" cy="700191"/>
          </a:xfrm>
          <a:prstGeom prst="bentConnector3">
            <a:avLst>
              <a:gd name="adj1" fmla="val 7964"/>
            </a:avLst>
          </a:prstGeom>
          <a:ln>
            <a:solidFill>
              <a:srgbClr val="0070C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9" name="Titel 1">
            <a:extLst>
              <a:ext uri="{FF2B5EF4-FFF2-40B4-BE49-F238E27FC236}">
                <a16:creationId xmlns:a16="http://schemas.microsoft.com/office/drawing/2014/main" id="{EFFCE269-7C78-42AA-B3CD-C72C1EE2874D}"/>
              </a:ext>
            </a:extLst>
          </p:cNvPr>
          <p:cNvSpPr txBox="1">
            <a:spLocks/>
          </p:cNvSpPr>
          <p:nvPr/>
        </p:nvSpPr>
        <p:spPr bwMode="auto">
          <a:xfrm>
            <a:off x="117748" y="6250686"/>
            <a:ext cx="10695387" cy="490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a:buClrTx/>
              <a:buNone/>
            </a:pPr>
            <a:r>
              <a:rPr lang="nl-NL" sz="2000" kern="0" dirty="0">
                <a:solidFill>
                  <a:schemeClr val="bg1">
                    <a:lumMod val="75000"/>
                  </a:schemeClr>
                </a:solidFill>
              </a:rPr>
              <a:t>Deel 1. Waarom is pijn herkennen en behandelen belangrijk?</a:t>
            </a:r>
          </a:p>
        </p:txBody>
      </p:sp>
      <p:sp>
        <p:nvSpPr>
          <p:cNvPr id="22" name="Titel 1">
            <a:extLst>
              <a:ext uri="{FF2B5EF4-FFF2-40B4-BE49-F238E27FC236}">
                <a16:creationId xmlns:a16="http://schemas.microsoft.com/office/drawing/2014/main" id="{CD762D40-352E-4F21-AF68-EF6C4D4C2FE6}"/>
              </a:ext>
            </a:extLst>
          </p:cNvPr>
          <p:cNvSpPr>
            <a:spLocks noGrp="1"/>
          </p:cNvSpPr>
          <p:nvPr>
            <p:ph type="title"/>
          </p:nvPr>
        </p:nvSpPr>
        <p:spPr>
          <a:xfrm>
            <a:off x="960717" y="537130"/>
            <a:ext cx="10316063" cy="490682"/>
          </a:xfrm>
        </p:spPr>
        <p:txBody>
          <a:bodyPr/>
          <a:lstStyle/>
          <a:p>
            <a:r>
              <a:rPr lang="nl-NL" dirty="0">
                <a:solidFill>
                  <a:srgbClr val="0070C0"/>
                </a:solidFill>
              </a:rPr>
              <a:t>Gevolgen van pijn</a:t>
            </a:r>
          </a:p>
        </p:txBody>
      </p:sp>
    </p:spTree>
    <p:extLst>
      <p:ext uri="{BB962C8B-B14F-4D97-AF65-F5344CB8AC3E}">
        <p14:creationId xmlns:p14="http://schemas.microsoft.com/office/powerpoint/2010/main" val="2927742811"/>
      </p:ext>
    </p:extLst>
  </p:cSld>
  <p:clrMapOvr>
    <a:masterClrMapping/>
  </p:clrMapOvr>
</p:sld>
</file>

<file path=ppt/theme/theme1.xml><?xml version="1.0" encoding="utf-8"?>
<a:theme xmlns:a="http://schemas.openxmlformats.org/drawingml/2006/main" name="VER-presentatie-v4">
  <a:themeElements>
    <a:clrScheme name="">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CF691E"/>
          </a:buClr>
          <a:buSzTx/>
          <a:buFontTx/>
          <a:buChar char="•"/>
          <a:tabLst/>
          <a:defRPr kumimoji="0" lang="nl-NL"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CF691E"/>
          </a:buClr>
          <a:buSzTx/>
          <a:buFontTx/>
          <a:buChar char="•"/>
          <a:tabLst/>
          <a:defRPr kumimoji="0" lang="nl-NL" sz="2000" b="0" i="0" u="none" strike="noStrike" cap="none" normalizeH="0" baseline="0" smtClean="0">
            <a:ln>
              <a:noFill/>
            </a:ln>
            <a:solidFill>
              <a:schemeClr val="tx1"/>
            </a:solidFill>
            <a:effectLst/>
            <a:latin typeface="Verdana" pitchFamily="34"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None/>
          <a:tabLst/>
          <a:defRPr kumimoji="0" sz="4000" b="0" i="0" u="none" strike="noStrike" kern="0" cap="none" spc="0" normalizeH="0" baseline="0" noProof="0" dirty="0" smtClean="0">
            <a:ln>
              <a:noFill/>
            </a:ln>
            <a:solidFill>
              <a:schemeClr val="bg1"/>
            </a:solidFill>
            <a:effectLst/>
            <a:uLnTx/>
            <a:uFillTx/>
            <a:latin typeface="+mj-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36BE09FA0E2D47A6DC9D32A9E21B54" ma:contentTypeVersion="12" ma:contentTypeDescription="Een nieuw document maken." ma:contentTypeScope="" ma:versionID="b634d76978a5b071e2b3ef8293d8bdc2">
  <xsd:schema xmlns:xsd="http://www.w3.org/2001/XMLSchema" xmlns:xs="http://www.w3.org/2001/XMLSchema" xmlns:p="http://schemas.microsoft.com/office/2006/metadata/properties" xmlns:ns2="8ad550fd-187e-4b83-ba44-a959cce5414e" xmlns:ns3="169e75ab-bb0a-4418-8bd5-34e7c0f8a594" targetNamespace="http://schemas.microsoft.com/office/2006/metadata/properties" ma:root="true" ma:fieldsID="e29ebae756c02e0dd0b56cd78884f931" ns2:_="" ns3:_="">
    <xsd:import namespace="8ad550fd-187e-4b83-ba44-a959cce5414e"/>
    <xsd:import namespace="169e75ab-bb0a-4418-8bd5-34e7c0f8a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550fd-187e-4b83-ba44-a959cce54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9e75ab-bb0a-4418-8bd5-34e7c0f8a59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AA67F-7275-47EF-9CEC-44DD5E1637F2}">
  <ds:schemaRefs>
    <ds:schemaRef ds:uri="http://schemas.microsoft.com/sharepoint/v3/contenttype/forms"/>
  </ds:schemaRefs>
</ds:datastoreItem>
</file>

<file path=customXml/itemProps2.xml><?xml version="1.0" encoding="utf-8"?>
<ds:datastoreItem xmlns:ds="http://schemas.openxmlformats.org/officeDocument/2006/customXml" ds:itemID="{24177199-278B-48B6-AF9F-F29FD14E6DEC}">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8ad550fd-187e-4b83-ba44-a959cce5414e"/>
    <ds:schemaRef ds:uri="http://schemas.microsoft.com/office/2006/documentManagement/types"/>
    <ds:schemaRef ds:uri="169e75ab-bb0a-4418-8bd5-34e7c0f8a594"/>
    <ds:schemaRef ds:uri="http://www.w3.org/XML/1998/namespace"/>
    <ds:schemaRef ds:uri="http://purl.org/dc/dcmitype/"/>
  </ds:schemaRefs>
</ds:datastoreItem>
</file>

<file path=customXml/itemProps3.xml><?xml version="1.0" encoding="utf-8"?>
<ds:datastoreItem xmlns:ds="http://schemas.openxmlformats.org/officeDocument/2006/customXml" ds:itemID="{E1EED48A-0CB0-4CA9-8A51-FA97FE4D1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550fd-187e-4b83-ba44-a959cce5414e"/>
    <ds:schemaRef ds:uri="169e75ab-bb0a-4418-8bd5-34e7c0f8a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VER-presentatie-v4.pot</Template>
  <TotalTime>4851</TotalTime>
  <Words>2920</Words>
  <Application>Microsoft Office PowerPoint</Application>
  <PresentationFormat>Aangepast</PresentationFormat>
  <Paragraphs>397</Paragraphs>
  <Slides>45</Slides>
  <Notes>39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45</vt:i4>
      </vt:variant>
    </vt:vector>
  </HeadingPairs>
  <TitlesOfParts>
    <vt:vector size="51" baseType="lpstr">
      <vt:lpstr>Arial</vt:lpstr>
      <vt:lpstr>Stencil</vt:lpstr>
      <vt:lpstr>Times New Roman</vt:lpstr>
      <vt:lpstr>Verdana</vt:lpstr>
      <vt:lpstr>Wingdings</vt:lpstr>
      <vt:lpstr>VER-presentatie-v4</vt:lpstr>
      <vt:lpstr>Klinische les: Pijn bij kwetsbare ouderen</vt:lpstr>
      <vt:lpstr>Inhoud</vt:lpstr>
      <vt:lpstr>Waarom is pijn herkennen en behandelen belangrijk?</vt:lpstr>
      <vt:lpstr>Quiz: Feit of fabel?</vt:lpstr>
      <vt:lpstr>Quiz: Feit of fabel?</vt:lpstr>
      <vt:lpstr>Quiz: Feit of fabel?</vt:lpstr>
      <vt:lpstr>Quiz: Feit of fabel?</vt:lpstr>
      <vt:lpstr>PowerPoint-presentatie</vt:lpstr>
      <vt:lpstr>Gevolgen van pijn</vt:lpstr>
      <vt:lpstr>Pijn herkennen</vt:lpstr>
      <vt:lpstr>PowerPoint-presentatie</vt:lpstr>
      <vt:lpstr>Quiz: Feit of fabel?</vt:lpstr>
      <vt:lpstr>PowerPoint-presentatie</vt:lpstr>
      <vt:lpstr>Pijn geeft pijngedrag</vt:lpstr>
      <vt:lpstr>Quiz: Feit of fabel?</vt:lpstr>
      <vt:lpstr>Quiz: Feit of fabel?</vt:lpstr>
      <vt:lpstr>Pijngedrag van verschillende groepen patiënten</vt:lpstr>
      <vt:lpstr>Pijngedrag van verschillende groepen patiënten</vt:lpstr>
      <vt:lpstr>Pijngedrag van verschillende groepen patiënten</vt:lpstr>
      <vt:lpstr>Wat kan jij doen in herkennen van pijn?</vt:lpstr>
      <vt:lpstr>Pijn meten en observeren</vt:lpstr>
      <vt:lpstr>Quiz: Feit of fabel?</vt:lpstr>
      <vt:lpstr>Quiz: Feit of fabel?</vt:lpstr>
      <vt:lpstr>Pijnkaart</vt:lpstr>
      <vt:lpstr>PowerPoint-presentatie</vt:lpstr>
      <vt:lpstr>PowerPoint-presentatie</vt:lpstr>
      <vt:lpstr>PowerPoint-presentatie</vt:lpstr>
      <vt:lpstr>PowerPoint-presentatie</vt:lpstr>
      <vt:lpstr>Pijnbestrijding zonder medicijnen</vt:lpstr>
      <vt:lpstr>Quiz: Feit of fabel?</vt:lpstr>
      <vt:lpstr>Quiz: Feit of fabel?</vt:lpstr>
      <vt:lpstr>Behandelmogelijkheden zonder medicijnen</vt:lpstr>
      <vt:lpstr>Pijnbestrijding met medicijnen</vt:lpstr>
      <vt:lpstr>Quiz: Feit of fabel?</vt:lpstr>
      <vt:lpstr>Quiz: Feit of fabel?</vt:lpstr>
      <vt:lpstr>PowerPoint-presentatie</vt:lpstr>
      <vt:lpstr>Quiz: Feit of fabel?</vt:lpstr>
      <vt:lpstr>WHO pijnladder</vt:lpstr>
      <vt:lpstr>PowerPoint-presentatie</vt:lpstr>
      <vt:lpstr>PowerPoint-presentatie</vt:lpstr>
      <vt:lpstr>Quiz: Feit of fabel?</vt:lpstr>
      <vt:lpstr>Quiz: Feit of fabel?</vt:lpstr>
      <vt:lpstr>Samenvatting</vt:lpstr>
      <vt:lpstr>Vragen?</vt:lpstr>
      <vt:lpstr>Later nog vragen over pijn?</vt:lpstr>
    </vt:vector>
  </TitlesOfParts>
  <Company>Arnhem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Het Lab</dc:creator>
  <cp:lastModifiedBy>Jolijn van Uden</cp:lastModifiedBy>
  <cp:revision>293</cp:revision>
  <cp:lastPrinted>2018-10-25T15:17:53Z</cp:lastPrinted>
  <dcterms:created xsi:type="dcterms:W3CDTF">2011-06-28T09:46:11Z</dcterms:created>
  <dcterms:modified xsi:type="dcterms:W3CDTF">2021-01-08T14:33:57Z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0x010100BC36BE09FA0E2D47A6DC9D32A9E21B54</vt:lpwstr>
  </property>
  <property fmtid="{D5CDD505-2E9C-101B-9397-08002B2CF9AE}" pid="3" name="Order">
    <vt:r8>1586200</vt:r8>
  </property>
</Properties>
</file>