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3" r:id="rId2"/>
    <p:sldId id="272" r:id="rId3"/>
    <p:sldId id="268" r:id="rId4"/>
    <p:sldId id="322" r:id="rId5"/>
    <p:sldId id="341" r:id="rId6"/>
    <p:sldId id="321" r:id="rId7"/>
    <p:sldId id="325" r:id="rId8"/>
    <p:sldId id="326" r:id="rId9"/>
    <p:sldId id="342" r:id="rId10"/>
    <p:sldId id="327" r:id="rId11"/>
    <p:sldId id="328" r:id="rId12"/>
    <p:sldId id="274" r:id="rId13"/>
    <p:sldId id="329" r:id="rId14"/>
    <p:sldId id="290" r:id="rId15"/>
    <p:sldId id="276" r:id="rId16"/>
    <p:sldId id="315" r:id="rId17"/>
    <p:sldId id="313" r:id="rId18"/>
    <p:sldId id="332" r:id="rId19"/>
    <p:sldId id="307" r:id="rId20"/>
    <p:sldId id="291" r:id="rId21"/>
    <p:sldId id="334" r:id="rId22"/>
    <p:sldId id="343" r:id="rId23"/>
    <p:sldId id="277" r:id="rId24"/>
    <p:sldId id="316" r:id="rId25"/>
    <p:sldId id="282" r:id="rId26"/>
    <p:sldId id="278" r:id="rId27"/>
    <p:sldId id="344" r:id="rId28"/>
    <p:sldId id="336" r:id="rId29"/>
    <p:sldId id="337" r:id="rId30"/>
    <p:sldId id="338" r:id="rId31"/>
    <p:sldId id="273" r:id="rId32"/>
    <p:sldId id="284" r:id="rId33"/>
    <p:sldId id="318" r:id="rId34"/>
    <p:sldId id="345" r:id="rId35"/>
    <p:sldId id="347" r:id="rId36"/>
    <p:sldId id="346" r:id="rId37"/>
    <p:sldId id="294" r:id="rId38"/>
  </p:sldIdLst>
  <p:sldSz cx="12188825" cy="6858000"/>
  <p:notesSz cx="7010400" cy="9296400"/>
  <p:defaultTextStyle>
    <a:defPPr>
      <a:defRPr lang="nl-NL"/>
    </a:defPPr>
    <a:lvl1pPr algn="r" rtl="0" fontAlgn="base">
      <a:spcBef>
        <a:spcPct val="20000"/>
      </a:spcBef>
      <a:spcAft>
        <a:spcPct val="0"/>
      </a:spcAft>
      <a:buClr>
        <a:srgbClr val="CF691E"/>
      </a:buClr>
      <a:buChar char="•"/>
      <a:defRPr sz="2000" kern="1200">
        <a:solidFill>
          <a:schemeClr val="tx1"/>
        </a:solidFill>
        <a:latin typeface="Verdana" charset="0"/>
        <a:ea typeface="ＭＳ Ｐゴシック" charset="0"/>
        <a:cs typeface="+mn-cs"/>
      </a:defRPr>
    </a:lvl1pPr>
    <a:lvl2pPr marL="457200" algn="r" rtl="0" fontAlgn="base">
      <a:spcBef>
        <a:spcPct val="20000"/>
      </a:spcBef>
      <a:spcAft>
        <a:spcPct val="0"/>
      </a:spcAft>
      <a:buClr>
        <a:srgbClr val="CF691E"/>
      </a:buClr>
      <a:buChar char="•"/>
      <a:defRPr sz="2000" kern="1200">
        <a:solidFill>
          <a:schemeClr val="tx1"/>
        </a:solidFill>
        <a:latin typeface="Verdana" charset="0"/>
        <a:ea typeface="ＭＳ Ｐゴシック" charset="0"/>
        <a:cs typeface="+mn-cs"/>
      </a:defRPr>
    </a:lvl2pPr>
    <a:lvl3pPr marL="914400" algn="r" rtl="0" fontAlgn="base">
      <a:spcBef>
        <a:spcPct val="20000"/>
      </a:spcBef>
      <a:spcAft>
        <a:spcPct val="0"/>
      </a:spcAft>
      <a:buClr>
        <a:srgbClr val="CF691E"/>
      </a:buClr>
      <a:buChar char="•"/>
      <a:defRPr sz="2000" kern="1200">
        <a:solidFill>
          <a:schemeClr val="tx1"/>
        </a:solidFill>
        <a:latin typeface="Verdana" charset="0"/>
        <a:ea typeface="ＭＳ Ｐゴシック" charset="0"/>
        <a:cs typeface="+mn-cs"/>
      </a:defRPr>
    </a:lvl3pPr>
    <a:lvl4pPr marL="1371600" algn="r" rtl="0" fontAlgn="base">
      <a:spcBef>
        <a:spcPct val="20000"/>
      </a:spcBef>
      <a:spcAft>
        <a:spcPct val="0"/>
      </a:spcAft>
      <a:buClr>
        <a:srgbClr val="CF691E"/>
      </a:buClr>
      <a:buChar char="•"/>
      <a:defRPr sz="2000" kern="1200">
        <a:solidFill>
          <a:schemeClr val="tx1"/>
        </a:solidFill>
        <a:latin typeface="Verdana" charset="0"/>
        <a:ea typeface="ＭＳ Ｐゴシック" charset="0"/>
        <a:cs typeface="+mn-cs"/>
      </a:defRPr>
    </a:lvl4pPr>
    <a:lvl5pPr marL="1828800" algn="r" rtl="0" fontAlgn="base">
      <a:spcBef>
        <a:spcPct val="20000"/>
      </a:spcBef>
      <a:spcAft>
        <a:spcPct val="0"/>
      </a:spcAft>
      <a:buClr>
        <a:srgbClr val="CF691E"/>
      </a:buClr>
      <a:buChar char="•"/>
      <a:defRPr sz="2000" kern="1200">
        <a:solidFill>
          <a:schemeClr val="tx1"/>
        </a:solidFill>
        <a:latin typeface="Verdana" charset="0"/>
        <a:ea typeface="ＭＳ Ｐゴシック" charset="0"/>
        <a:cs typeface="+mn-cs"/>
      </a:defRPr>
    </a:lvl5pPr>
    <a:lvl6pPr marL="2286000" algn="l" defTabSz="457200" rtl="0" eaLnBrk="1" latinLnBrk="0" hangingPunct="1">
      <a:defRPr sz="2000" kern="1200">
        <a:solidFill>
          <a:schemeClr val="tx1"/>
        </a:solidFill>
        <a:latin typeface="Verdana" charset="0"/>
        <a:ea typeface="ＭＳ Ｐゴシック" charset="0"/>
        <a:cs typeface="+mn-cs"/>
      </a:defRPr>
    </a:lvl6pPr>
    <a:lvl7pPr marL="2743200" algn="l" defTabSz="457200" rtl="0" eaLnBrk="1" latinLnBrk="0" hangingPunct="1">
      <a:defRPr sz="2000" kern="1200">
        <a:solidFill>
          <a:schemeClr val="tx1"/>
        </a:solidFill>
        <a:latin typeface="Verdana" charset="0"/>
        <a:ea typeface="ＭＳ Ｐゴシック" charset="0"/>
        <a:cs typeface="+mn-cs"/>
      </a:defRPr>
    </a:lvl7pPr>
    <a:lvl8pPr marL="3200400" algn="l" defTabSz="457200" rtl="0" eaLnBrk="1" latinLnBrk="0" hangingPunct="1">
      <a:defRPr sz="2000" kern="1200">
        <a:solidFill>
          <a:schemeClr val="tx1"/>
        </a:solidFill>
        <a:latin typeface="Verdana" charset="0"/>
        <a:ea typeface="ＭＳ Ｐゴシック" charset="0"/>
        <a:cs typeface="+mn-cs"/>
      </a:defRPr>
    </a:lvl8pPr>
    <a:lvl9pPr marL="3657600" algn="l" defTabSz="457200" rtl="0" eaLnBrk="1" latinLnBrk="0" hangingPunct="1">
      <a:defRPr sz="2000" kern="1200">
        <a:solidFill>
          <a:schemeClr val="tx1"/>
        </a:solidFill>
        <a:latin typeface="Verdana"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e Poot" initials="EP" lastIdx="48" clrIdx="0">
    <p:extLst>
      <p:ext uri="{19B8F6BF-5375-455C-9EA6-DF929625EA0E}">
        <p15:presenceInfo xmlns:p15="http://schemas.microsoft.com/office/powerpoint/2012/main" userId="S-1-5-21-1138885582-3423944767-1708230913-1159" providerId="AD"/>
      </p:ext>
    </p:extLst>
  </p:cmAuthor>
  <p:cmAuthor id="2" name="Corinne de Ruiter" initials="CdR" lastIdx="11" clrIdx="1">
    <p:extLst>
      <p:ext uri="{19B8F6BF-5375-455C-9EA6-DF929625EA0E}">
        <p15:presenceInfo xmlns:p15="http://schemas.microsoft.com/office/powerpoint/2012/main" userId="S-1-5-21-1138885582-3423944767-1708230913-1155" providerId="AD"/>
      </p:ext>
    </p:extLst>
  </p:cmAuthor>
  <p:cmAuthor id="3" name="JanElse" initials="J" lastIdx="4" clrIdx="2">
    <p:extLst>
      <p:ext uri="{19B8F6BF-5375-455C-9EA6-DF929625EA0E}">
        <p15:presenceInfo xmlns:p15="http://schemas.microsoft.com/office/powerpoint/2012/main" userId="JanElse" providerId="None"/>
      </p:ext>
    </p:extLst>
  </p:cmAuthor>
  <p:cmAuthor id="4" name="monique" initials="m" lastIdx="17" clrIdx="3"/>
  <p:cmAuthor id="5" name="Maria Dolders" initials="MD" lastIdx="5" clrIdx="4">
    <p:extLst>
      <p:ext uri="{19B8F6BF-5375-455C-9EA6-DF929625EA0E}">
        <p15:presenceInfo xmlns:p15="http://schemas.microsoft.com/office/powerpoint/2012/main" userId="S-1-5-21-1138885582-3423944767-1708230913-1166" providerId="AD"/>
      </p:ext>
    </p:extLst>
  </p:cmAuthor>
  <p:cmAuthor id="6" name="Hertogh, Cees" initials="HC" lastIdx="8" clrIdx="5">
    <p:extLst>
      <p:ext uri="{19B8F6BF-5375-455C-9EA6-DF929625EA0E}">
        <p15:presenceInfo xmlns:p15="http://schemas.microsoft.com/office/powerpoint/2012/main" userId="Hertogh, Ce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0C0"/>
    <a:srgbClr val="FF70C0"/>
    <a:srgbClr val="CF69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67" autoAdjust="0"/>
    <p:restoredTop sz="71462" autoAdjust="0"/>
  </p:normalViewPr>
  <p:slideViewPr>
    <p:cSldViewPr>
      <p:cViewPr varScale="1">
        <p:scale>
          <a:sx n="82" d="100"/>
          <a:sy n="82" d="100"/>
        </p:scale>
        <p:origin x="1728" y="78"/>
      </p:cViewPr>
      <p:guideLst>
        <p:guide orient="horz" pos="2160"/>
        <p:guide pos="3839"/>
      </p:guideLst>
    </p:cSldViewPr>
  </p:slideViewPr>
  <p:notesTextViewPr>
    <p:cViewPr>
      <p:scale>
        <a:sx n="100" d="100"/>
        <a:sy n="100" d="100"/>
      </p:scale>
      <p:origin x="0" y="0"/>
    </p:cViewPr>
  </p:notesTextViewPr>
  <p:notesViewPr>
    <p:cSldViewPr>
      <p:cViewPr varScale="1">
        <p:scale>
          <a:sx n="68" d="100"/>
          <a:sy n="68" d="100"/>
        </p:scale>
        <p:origin x="325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spcBef>
                <a:spcPct val="0"/>
              </a:spcBef>
              <a:buClrTx/>
              <a:buFontTx/>
              <a:buNone/>
              <a:defRPr sz="1200">
                <a:latin typeface="Verdana" pitchFamily="34" charset="0"/>
                <a:ea typeface="+mn-ea"/>
              </a:defRPr>
            </a:lvl1pPr>
          </a:lstStyle>
          <a:p>
            <a:pPr>
              <a:defRPr/>
            </a:pPr>
            <a:endParaRPr lang="nl-NL"/>
          </a:p>
        </p:txBody>
      </p:sp>
      <p:sp>
        <p:nvSpPr>
          <p:cNvPr id="409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FontTx/>
              <a:buNone/>
              <a:defRPr sz="1200">
                <a:latin typeface="Verdana" pitchFamily="34" charset="0"/>
                <a:ea typeface="+mn-ea"/>
              </a:defRPr>
            </a:lvl1pPr>
          </a:lstStyle>
          <a:p>
            <a:pPr>
              <a:defRPr/>
            </a:pPr>
            <a:endParaRPr lang="nl-NL"/>
          </a:p>
        </p:txBody>
      </p:sp>
      <p:sp>
        <p:nvSpPr>
          <p:cNvPr id="4100"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spcBef>
                <a:spcPct val="0"/>
              </a:spcBef>
              <a:buClrTx/>
              <a:buFontTx/>
              <a:buNone/>
              <a:defRPr sz="1200">
                <a:latin typeface="Verdana" pitchFamily="34" charset="0"/>
                <a:ea typeface="+mn-ea"/>
              </a:defRPr>
            </a:lvl1pPr>
          </a:lstStyle>
          <a:p>
            <a:pPr>
              <a:defRPr/>
            </a:pPr>
            <a:endParaRPr lang="nl-NL"/>
          </a:p>
        </p:txBody>
      </p:sp>
      <p:sp>
        <p:nvSpPr>
          <p:cNvPr id="4101"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FontTx/>
              <a:buNone/>
              <a:defRPr sz="1200"/>
            </a:lvl1pPr>
          </a:lstStyle>
          <a:p>
            <a:fld id="{15D26880-EAF1-4948-8CE3-D9ACE23B12BF}" type="slidenum">
              <a:rPr lang="nl-NL"/>
              <a:pPr/>
              <a:t>‹nr.›</a:t>
            </a:fld>
            <a:endParaRPr lang="nl-NL"/>
          </a:p>
        </p:txBody>
      </p:sp>
    </p:spTree>
    <p:extLst>
      <p:ext uri="{BB962C8B-B14F-4D97-AF65-F5344CB8AC3E}">
        <p14:creationId xmlns:p14="http://schemas.microsoft.com/office/powerpoint/2010/main" val="2999491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spcBef>
                <a:spcPct val="0"/>
              </a:spcBef>
              <a:buClrTx/>
              <a:buFontTx/>
              <a:buNone/>
              <a:defRPr sz="1200">
                <a:solidFill>
                  <a:schemeClr val="bg1"/>
                </a:solidFill>
                <a:latin typeface="Verdana" pitchFamily="34" charset="0"/>
                <a:ea typeface="+mn-ea"/>
              </a:defRPr>
            </a:lvl1pPr>
          </a:lstStyle>
          <a:p>
            <a:pPr>
              <a:defRPr/>
            </a:pPr>
            <a:endParaRPr lang="nl-NL"/>
          </a:p>
        </p:txBody>
      </p:sp>
      <p:sp>
        <p:nvSpPr>
          <p:cNvPr id="9219" name="Rectangle 1027"/>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FontTx/>
              <a:buNone/>
              <a:defRPr sz="1200">
                <a:solidFill>
                  <a:schemeClr val="bg1"/>
                </a:solidFill>
                <a:latin typeface="Verdana" pitchFamily="34" charset="0"/>
                <a:ea typeface="+mn-ea"/>
              </a:defRPr>
            </a:lvl1pPr>
          </a:lstStyle>
          <a:p>
            <a:pPr>
              <a:defRPr/>
            </a:pPr>
            <a:endParaRPr lang="nl-NL"/>
          </a:p>
        </p:txBody>
      </p:sp>
      <p:sp>
        <p:nvSpPr>
          <p:cNvPr id="6148" name="Rectangle 1028"/>
          <p:cNvSpPr>
            <a:spLocks noGrp="1" noRot="1" noChangeAspect="1" noChangeArrowheads="1" noTextEdit="1"/>
          </p:cNvSpPr>
          <p:nvPr>
            <p:ph type="sldImg" idx="2"/>
          </p:nvPr>
        </p:nvSpPr>
        <p:spPr bwMode="auto">
          <a:xfrm>
            <a:off x="407988" y="696913"/>
            <a:ext cx="6194425"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21" name="Rectangle 1029"/>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9222" name="Rectangle 1030"/>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spcBef>
                <a:spcPct val="0"/>
              </a:spcBef>
              <a:buClrTx/>
              <a:buFontTx/>
              <a:buNone/>
              <a:defRPr sz="1200">
                <a:solidFill>
                  <a:schemeClr val="bg1"/>
                </a:solidFill>
                <a:latin typeface="Verdana" pitchFamily="34" charset="0"/>
                <a:ea typeface="+mn-ea"/>
              </a:defRPr>
            </a:lvl1pPr>
          </a:lstStyle>
          <a:p>
            <a:pPr>
              <a:defRPr/>
            </a:pPr>
            <a:endParaRPr lang="nl-NL"/>
          </a:p>
        </p:txBody>
      </p:sp>
      <p:sp>
        <p:nvSpPr>
          <p:cNvPr id="9223" name="Rectangle 1031"/>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FontTx/>
              <a:buNone/>
              <a:defRPr sz="1200">
                <a:solidFill>
                  <a:schemeClr val="bg1"/>
                </a:solidFill>
              </a:defRPr>
            </a:lvl1pPr>
          </a:lstStyle>
          <a:p>
            <a:fld id="{1E88EF60-594D-224E-B222-948E6B80E6CF}" type="slidenum">
              <a:rPr lang="nl-NL"/>
              <a:pPr/>
              <a:t>‹nr.›</a:t>
            </a:fld>
            <a:endParaRPr lang="nl-NL"/>
          </a:p>
        </p:txBody>
      </p:sp>
    </p:spTree>
    <p:extLst>
      <p:ext uri="{BB962C8B-B14F-4D97-AF65-F5344CB8AC3E}">
        <p14:creationId xmlns:p14="http://schemas.microsoft.com/office/powerpoint/2010/main" val="3854855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a:xfrm>
            <a:off x="407988" y="696913"/>
            <a:ext cx="6194425" cy="3486150"/>
          </a:xfrm>
          <a:ln/>
        </p:spPr>
      </p:sp>
      <p:sp>
        <p:nvSpPr>
          <p:cNvPr id="7171" name="Tijdelijke aanduiding voor notiti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dirty="0">
              <a:latin typeface="Verdana" charset="0"/>
            </a:endParaRPr>
          </a:p>
        </p:txBody>
      </p:sp>
      <p:sp>
        <p:nvSpPr>
          <p:cNvPr id="7172" name="Tijdelijke aanduiding voor dianumm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Verdana" charset="0"/>
                <a:ea typeface="ＭＳ Ｐゴシック" charset="0"/>
              </a:defRPr>
            </a:lvl1pPr>
            <a:lvl2pPr marL="757066" indent="-291179" eaLnBrk="0" hangingPunct="0">
              <a:defRPr sz="2000">
                <a:solidFill>
                  <a:schemeClr val="tx1"/>
                </a:solidFill>
                <a:latin typeface="Verdana" charset="0"/>
                <a:ea typeface="ＭＳ Ｐゴシック" charset="0"/>
              </a:defRPr>
            </a:lvl2pPr>
            <a:lvl3pPr marL="1164717" indent="-232943" eaLnBrk="0" hangingPunct="0">
              <a:defRPr sz="2000">
                <a:solidFill>
                  <a:schemeClr val="tx1"/>
                </a:solidFill>
                <a:latin typeface="Verdana" charset="0"/>
                <a:ea typeface="ＭＳ Ｐゴシック" charset="0"/>
              </a:defRPr>
            </a:lvl3pPr>
            <a:lvl4pPr marL="1630604" indent="-232943" eaLnBrk="0" hangingPunct="0">
              <a:defRPr sz="2000">
                <a:solidFill>
                  <a:schemeClr val="tx1"/>
                </a:solidFill>
                <a:latin typeface="Verdana" charset="0"/>
                <a:ea typeface="ＭＳ Ｐゴシック" charset="0"/>
              </a:defRPr>
            </a:lvl4pPr>
            <a:lvl5pPr marL="2096491" indent="-232943" eaLnBrk="0" hangingPunct="0">
              <a:defRPr sz="2000">
                <a:solidFill>
                  <a:schemeClr val="tx1"/>
                </a:solidFill>
                <a:latin typeface="Verdana" charset="0"/>
                <a:ea typeface="ＭＳ Ｐゴシック" charset="0"/>
              </a:defRPr>
            </a:lvl5pPr>
            <a:lvl6pPr marL="2562377" indent="-232943" algn="r" eaLnBrk="0" fontAlgn="base" hangingPunct="0">
              <a:spcBef>
                <a:spcPct val="20000"/>
              </a:spcBef>
              <a:spcAft>
                <a:spcPct val="0"/>
              </a:spcAft>
              <a:buClr>
                <a:srgbClr val="CF691E"/>
              </a:buClr>
              <a:buChar char="•"/>
              <a:defRPr sz="2000">
                <a:solidFill>
                  <a:schemeClr val="tx1"/>
                </a:solidFill>
                <a:latin typeface="Verdana" charset="0"/>
                <a:ea typeface="ＭＳ Ｐゴシック" charset="0"/>
              </a:defRPr>
            </a:lvl6pPr>
            <a:lvl7pPr marL="3028264" indent="-232943" algn="r" eaLnBrk="0" fontAlgn="base" hangingPunct="0">
              <a:spcBef>
                <a:spcPct val="20000"/>
              </a:spcBef>
              <a:spcAft>
                <a:spcPct val="0"/>
              </a:spcAft>
              <a:buClr>
                <a:srgbClr val="CF691E"/>
              </a:buClr>
              <a:buChar char="•"/>
              <a:defRPr sz="2000">
                <a:solidFill>
                  <a:schemeClr val="tx1"/>
                </a:solidFill>
                <a:latin typeface="Verdana" charset="0"/>
                <a:ea typeface="ＭＳ Ｐゴシック" charset="0"/>
              </a:defRPr>
            </a:lvl7pPr>
            <a:lvl8pPr marL="3494151" indent="-232943" algn="r" eaLnBrk="0" fontAlgn="base" hangingPunct="0">
              <a:spcBef>
                <a:spcPct val="20000"/>
              </a:spcBef>
              <a:spcAft>
                <a:spcPct val="0"/>
              </a:spcAft>
              <a:buClr>
                <a:srgbClr val="CF691E"/>
              </a:buClr>
              <a:buChar char="•"/>
              <a:defRPr sz="2000">
                <a:solidFill>
                  <a:schemeClr val="tx1"/>
                </a:solidFill>
                <a:latin typeface="Verdana" charset="0"/>
                <a:ea typeface="ＭＳ Ｐゴシック" charset="0"/>
              </a:defRPr>
            </a:lvl8pPr>
            <a:lvl9pPr marL="3960038" indent="-232943" algn="r" eaLnBrk="0" fontAlgn="base" hangingPunct="0">
              <a:spcBef>
                <a:spcPct val="20000"/>
              </a:spcBef>
              <a:spcAft>
                <a:spcPct val="0"/>
              </a:spcAft>
              <a:buClr>
                <a:srgbClr val="CF691E"/>
              </a:buClr>
              <a:buChar char="•"/>
              <a:defRPr sz="2000">
                <a:solidFill>
                  <a:schemeClr val="tx1"/>
                </a:solidFill>
                <a:latin typeface="Verdana" charset="0"/>
                <a:ea typeface="ＭＳ Ｐゴシック" charset="0"/>
              </a:defRPr>
            </a:lvl9pPr>
          </a:lstStyle>
          <a:p>
            <a:pPr eaLnBrk="1" hangingPunct="1"/>
            <a:fld id="{964F2CAE-C611-7146-ADC4-B3EB43FBF681}" type="slidenum">
              <a:rPr lang="nl-NL" sz="1200">
                <a:solidFill>
                  <a:schemeClr val="bg1"/>
                </a:solidFill>
              </a:rPr>
              <a:pPr eaLnBrk="1" hangingPunct="1"/>
              <a:t>1</a:t>
            </a:fld>
            <a:endParaRPr lang="nl-NL" sz="1200">
              <a:solidFill>
                <a:schemeClr val="bg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ChangeArrowheads="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1434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3B222327-602F-4271-A1C9-DE2EA2CF5C2C}" type="slidenum">
              <a:rPr lang="nl-NL" altLang="nl-NL">
                <a:solidFill>
                  <a:schemeClr val="bg1"/>
                </a:solidFill>
              </a:rPr>
              <a:pPr algn="r" eaLnBrk="1" hangingPunct="1">
                <a:spcBef>
                  <a:spcPct val="0"/>
                </a:spcBef>
              </a:pPr>
              <a:t>10</a:t>
            </a:fld>
            <a:endParaRPr lang="nl-NL" altLang="nl-NL">
              <a:solidFill>
                <a:schemeClr val="bg1"/>
              </a:solidFill>
            </a:endParaRPr>
          </a:p>
        </p:txBody>
      </p:sp>
    </p:spTree>
    <p:extLst>
      <p:ext uri="{BB962C8B-B14F-4D97-AF65-F5344CB8AC3E}">
        <p14:creationId xmlns:p14="http://schemas.microsoft.com/office/powerpoint/2010/main" val="356461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ChangeArrowheads="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In deze verborgen dia staan de goede antwoorden in rood.</a:t>
            </a:r>
          </a:p>
          <a:p>
            <a:endParaRPr lang="nl-NL" altLang="nl-NL" dirty="0"/>
          </a:p>
          <a:p>
            <a:r>
              <a:rPr lang="nl-NL" altLang="nl-NL" dirty="0"/>
              <a:t>Deze dia geeft het verschil tussen over- en </a:t>
            </a:r>
            <a:r>
              <a:rPr lang="nl-NL" altLang="nl-NL" dirty="0" err="1"/>
              <a:t>onderdiagnostiek</a:t>
            </a:r>
            <a:r>
              <a:rPr lang="nl-NL" altLang="nl-NL" dirty="0"/>
              <a:t> weer.</a:t>
            </a:r>
          </a:p>
          <a:p>
            <a:r>
              <a:rPr lang="nl-NL" altLang="nl-NL" dirty="0"/>
              <a:t>In deze dia wordt ook de urinestick als hulpmiddel om urineweginfecties op te sporen behandeld.</a:t>
            </a:r>
          </a:p>
          <a:p>
            <a:endParaRPr lang="nl-NL" altLang="nl-NL" dirty="0"/>
          </a:p>
          <a:p>
            <a:r>
              <a:rPr lang="nl-NL" altLang="nl-NL" dirty="0"/>
              <a:t>Uitleg over het verschil tussen over- en </a:t>
            </a:r>
            <a:r>
              <a:rPr lang="nl-NL" altLang="nl-NL" dirty="0" err="1"/>
              <a:t>onderdiagnostiek</a:t>
            </a:r>
            <a:r>
              <a:rPr lang="nl-NL" altLang="nl-NL" dirty="0"/>
              <a:t>. Belangrijk is de nadruk te leggen op de </a:t>
            </a:r>
            <a:r>
              <a:rPr lang="nl-NL" altLang="nl-NL" dirty="0" err="1"/>
              <a:t>overdiagnostiek</a:t>
            </a:r>
            <a:r>
              <a:rPr lang="nl-NL" altLang="nl-NL" dirty="0"/>
              <a:t> omdat bij kwetsbare ouderen geen sprake is van </a:t>
            </a:r>
            <a:r>
              <a:rPr lang="nl-NL" altLang="nl-NL" dirty="0" err="1"/>
              <a:t>onderdiagnostiek</a:t>
            </a:r>
            <a:r>
              <a:rPr lang="nl-NL" altLang="nl-NL" dirty="0"/>
              <a:t> voor UWI. Bij kwetsbare ouderen worden urineweginfecties vaak vastgesteld. Maar de vraag is of dat terecht is. Het gevolg is dat veel kwetsbare ouderen behandeld worden terwijl dat niet zou hoeven (</a:t>
            </a:r>
            <a:r>
              <a:rPr lang="nl-NL" altLang="nl-NL" dirty="0" err="1"/>
              <a:t>overdiagnostiek</a:t>
            </a:r>
            <a:r>
              <a:rPr lang="nl-NL" altLang="nl-NL" dirty="0"/>
              <a:t>).</a:t>
            </a:r>
          </a:p>
          <a:p>
            <a:endParaRPr lang="nl-NL" altLang="nl-NL" dirty="0"/>
          </a:p>
          <a:p>
            <a:r>
              <a:rPr lang="nl-NL" altLang="nl-NL" dirty="0"/>
              <a:t>Overbehandeling wordt in de hand gewerkt door:</a:t>
            </a:r>
          </a:p>
          <a:p>
            <a:r>
              <a:rPr lang="nl-NL" altLang="nl-NL" dirty="0"/>
              <a:t>-   de kwetsbaarheid van de mensen die verzorgenden en verpleegkundigen verzorgen</a:t>
            </a:r>
          </a:p>
          <a:p>
            <a:pPr marL="171450" indent="-171450">
              <a:buFontTx/>
              <a:buChar char="-"/>
            </a:pPr>
            <a:r>
              <a:rPr lang="nl-NL" altLang="nl-NL" dirty="0"/>
              <a:t>het probleem dat mensen door hun ziekte de klachten niet goed kunnen aangeven, bijvoorbeeld bij dementie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nl-NL" altLang="nl-NL" dirty="0"/>
              <a:t>de positieve aspecten van antibiotica. Het werkt! De onrust gaat over.</a:t>
            </a:r>
          </a:p>
          <a:p>
            <a:pPr marL="0" indent="0">
              <a:buFontTx/>
              <a:buNone/>
            </a:pPr>
            <a:r>
              <a:rPr lang="nl-NL" altLang="nl-NL" dirty="0"/>
              <a:t>-   de onzichtbare negatieve gevolgen van antibioticagebruik zoals bijwerkingen en resistentie</a:t>
            </a:r>
          </a:p>
          <a:p>
            <a:pPr marL="171450" indent="-171450">
              <a:buFontTx/>
              <a:buChar char="-"/>
            </a:pPr>
            <a:r>
              <a:rPr lang="nl-NL" altLang="nl-NL" dirty="0"/>
              <a:t>de atypische ziektepresentatie waardoor aspecifieke symptomen, zoals onrust en agressie vaak worden toegeschreven aan een urineweginfectie. Er hoeft dan niet meer gezocht te worden naar andere oorzaken. In de richtlijn keren we dit om. Eerst naar andere oorzaken zoeken bij onrust, agressie en anders dan anders zijn. Zijn er geen andere oorzaken aan te wijzen? Dan kan de diagnose urineweginfectie overwogen worden.</a:t>
            </a:r>
          </a:p>
          <a:p>
            <a:endParaRPr lang="nl-NL" altLang="nl-NL" dirty="0"/>
          </a:p>
          <a:p>
            <a:r>
              <a:rPr lang="nl-NL" altLang="nl-NL" dirty="0"/>
              <a:t>Bij deze dia ingaan op het principe van asymptomatische </a:t>
            </a:r>
            <a:r>
              <a:rPr lang="nl-NL" altLang="nl-NL" dirty="0" err="1"/>
              <a:t>bacteriurie</a:t>
            </a:r>
            <a:r>
              <a:rPr lang="nl-NL" altLang="nl-NL" dirty="0"/>
              <a:t>. Uitleggen dat een positieve urinestick veel voorkomt bij kwetsbare ouderen omdat er altijd bacteriën in de urine aanwezig zijn, ook zonder dat ouderen plasklachten hebben. De positieve stick geeft aan dat er bacteriën aanwezig zijn. Ook in je darmen komen bacteriën voor, maar dat betekent nog niet dat je een darminfectie hebt. Dus ook bij positieve urinesticks betekent dit nog niet dat er sprake is van een urineweginfectie. Daarvoor moeten er specifieke </a:t>
            </a:r>
            <a:r>
              <a:rPr lang="nl-NL" altLang="nl-NL" dirty="0" err="1"/>
              <a:t>urineweggerelateerde</a:t>
            </a:r>
            <a:r>
              <a:rPr lang="nl-NL" altLang="nl-NL" dirty="0"/>
              <a:t> klachten aanwezig zijn.</a:t>
            </a:r>
          </a:p>
        </p:txBody>
      </p:sp>
      <p:sp>
        <p:nvSpPr>
          <p:cNvPr id="1434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3B222327-602F-4271-A1C9-DE2EA2CF5C2C}" type="slidenum">
              <a:rPr lang="nl-NL" altLang="nl-NL">
                <a:solidFill>
                  <a:schemeClr val="bg1"/>
                </a:solidFill>
              </a:rPr>
              <a:pPr algn="r" eaLnBrk="1" hangingPunct="1">
                <a:spcBef>
                  <a:spcPct val="0"/>
                </a:spcBef>
              </a:pPr>
              <a:t>11</a:t>
            </a:fld>
            <a:endParaRPr lang="nl-NL" altLang="nl-NL">
              <a:solidFill>
                <a:schemeClr val="bg1"/>
              </a:solidFill>
            </a:endParaRPr>
          </a:p>
        </p:txBody>
      </p:sp>
    </p:spTree>
    <p:extLst>
      <p:ext uri="{BB962C8B-B14F-4D97-AF65-F5344CB8AC3E}">
        <p14:creationId xmlns:p14="http://schemas.microsoft.com/office/powerpoint/2010/main" val="3884952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ChangeArrowheads="1" noTextEdit="1"/>
          </p:cNvSpPr>
          <p:nvPr>
            <p:ph type="sldImg"/>
          </p:nvPr>
        </p:nvSpPr>
        <p:spPr>
          <a:ln/>
        </p:spPr>
      </p:sp>
      <p:sp>
        <p:nvSpPr>
          <p:cNvPr id="245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Deze dia is gebaseerd op het algoritme voor verdenking op een urineweginfectie bij patiënten zonder verblijfskatheter.</a:t>
            </a:r>
          </a:p>
          <a:p>
            <a:r>
              <a:rPr lang="nl-NL" altLang="nl-NL" dirty="0"/>
              <a:t>De klinische les is voor verzorgenden en verpleegkundigen, dus ingaan op wat zij kunnen zien en doen. Dat is volgens de richtlijn vooral het signaleren van de klachten. </a:t>
            </a:r>
          </a:p>
          <a:p>
            <a:endParaRPr lang="nl-NL" altLang="nl-NL" dirty="0"/>
          </a:p>
          <a:p>
            <a:r>
              <a:rPr lang="nl-NL" altLang="nl-NL" dirty="0"/>
              <a:t>Inspelen op de vraag (of deze nu door het publiek gesteld wordt of niet) hoe deze klachten vastgesteld kunnen worden als mensen die niet kunnen aangeven. Bij mensen die recent ontstane </a:t>
            </a:r>
            <a:r>
              <a:rPr lang="nl-NL" altLang="nl-NL" dirty="0" err="1"/>
              <a:t>urineweggerelateerde</a:t>
            </a:r>
            <a:r>
              <a:rPr lang="nl-NL" altLang="nl-NL" dirty="0"/>
              <a:t> symptomen niet goed kunnen uitspreken (zoals mensen met dementie) is het noodzakelijk goed te observeren. Hoe kunnen verzorgenden en verpleegkundigen zien welke klachten een patiënt heeft? Bijvoorbeeld door in deze klinische les te vragen aan de verzorgenden en verpleegkundigen: “Wat kun je zien als iemand pijn of een branderig gevoel heeft bij het plassen?” “Wat doet de patiënt dan?”</a:t>
            </a:r>
          </a:p>
        </p:txBody>
      </p:sp>
      <p:sp>
        <p:nvSpPr>
          <p:cNvPr id="2458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A5BC9D8D-9004-46AA-8A5F-926AE4EDE5C8}" type="slidenum">
              <a:rPr lang="nl-NL" altLang="nl-NL">
                <a:solidFill>
                  <a:schemeClr val="bg1"/>
                </a:solidFill>
              </a:rPr>
              <a:pPr algn="r" eaLnBrk="1" hangingPunct="1">
                <a:spcBef>
                  <a:spcPct val="0"/>
                </a:spcBef>
              </a:pPr>
              <a:t>12</a:t>
            </a:fld>
            <a:endParaRPr lang="nl-NL" altLang="nl-NL">
              <a:solidFill>
                <a:schemeClr val="bg1"/>
              </a:solidFill>
            </a:endParaRPr>
          </a:p>
        </p:txBody>
      </p:sp>
    </p:spTree>
    <p:extLst>
      <p:ext uri="{BB962C8B-B14F-4D97-AF65-F5344CB8AC3E}">
        <p14:creationId xmlns:p14="http://schemas.microsoft.com/office/powerpoint/2010/main" val="1163310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ChangeArrowheads="1" noTextEdit="1"/>
          </p:cNvSpPr>
          <p:nvPr>
            <p:ph type="sldImg"/>
          </p:nvPr>
        </p:nvSpPr>
        <p:spPr>
          <a:ln/>
        </p:spPr>
      </p:sp>
      <p:sp>
        <p:nvSpPr>
          <p:cNvPr id="245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t> Ook deze dia is gebaseerd op het algoritme voor verdenking op een urineweginfectie bij patiënten zonder verblijfskatheter.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altLang="nl-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t>Hier duidelijk aangeven dat verpleegkundigen en verzorgenden niet meer hoeven te </a:t>
            </a:r>
            <a:r>
              <a:rPr lang="nl-NL" altLang="nl-NL" dirty="0" err="1"/>
              <a:t>sticken</a:t>
            </a:r>
            <a:r>
              <a:rPr lang="nl-NL" altLang="nl-NL" dirty="0"/>
              <a:t> als ze denken aan een urineweginfectie!</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altLang="nl-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t>Een positieve urinestick komt veel voor bij kwetsbare ouderen omdat er altijd bacteriën in de urine aanwezig zijn. Vaak ook zonder symptomen en klachten. Dit noemen we asymptomatische </a:t>
            </a:r>
            <a:r>
              <a:rPr lang="nl-NL" altLang="nl-NL" dirty="0" err="1"/>
              <a:t>bacteriurie</a:t>
            </a:r>
            <a:r>
              <a:rPr lang="nl-NL" altLang="nl-NL" dirty="0"/>
              <a:t>. Als er geen sprake is van plasklachten wordt er geen urine </a:t>
            </a:r>
            <a:r>
              <a:rPr lang="nl-NL" altLang="nl-NL" dirty="0" err="1"/>
              <a:t>gestickt</a:t>
            </a:r>
            <a:r>
              <a:rPr lang="nl-NL" altLang="nl-NL" dirty="0"/>
              <a:t>, want een positieve urinestick zegt niets over de aanwezigheid van een urineweginfectie.</a:t>
            </a:r>
          </a:p>
          <a:p>
            <a:endParaRPr lang="nl-NL" altLang="nl-NL" dirty="0"/>
          </a:p>
          <a:p>
            <a:r>
              <a:rPr lang="nl-NL" altLang="nl-NL" dirty="0"/>
              <a:t>De urinestick kan wel worden gebruikt om een UWI uit te sluiten. Dat gebeurt op advies van de arts.</a:t>
            </a:r>
          </a:p>
          <a:p>
            <a:r>
              <a:rPr lang="nl-NL" altLang="nl-NL" dirty="0"/>
              <a:t>Dan geeft stick negatief op nitriet en negatief op </a:t>
            </a:r>
            <a:r>
              <a:rPr lang="nl-NL" altLang="nl-NL" dirty="0" err="1"/>
              <a:t>leucocyten</a:t>
            </a:r>
            <a:r>
              <a:rPr lang="nl-NL" altLang="nl-NL" dirty="0"/>
              <a:t>.</a:t>
            </a:r>
          </a:p>
        </p:txBody>
      </p:sp>
      <p:sp>
        <p:nvSpPr>
          <p:cNvPr id="2458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A5BC9D8D-9004-46AA-8A5F-926AE4EDE5C8}" type="slidenum">
              <a:rPr lang="nl-NL" altLang="nl-NL">
                <a:solidFill>
                  <a:schemeClr val="bg1"/>
                </a:solidFill>
              </a:rPr>
              <a:pPr algn="r" eaLnBrk="1" hangingPunct="1">
                <a:spcBef>
                  <a:spcPct val="0"/>
                </a:spcBef>
              </a:pPr>
              <a:t>13</a:t>
            </a:fld>
            <a:endParaRPr lang="nl-NL" altLang="nl-NL">
              <a:solidFill>
                <a:schemeClr val="bg1"/>
              </a:solidFill>
            </a:endParaRPr>
          </a:p>
        </p:txBody>
      </p:sp>
    </p:spTree>
    <p:extLst>
      <p:ext uri="{BB962C8B-B14F-4D97-AF65-F5344CB8AC3E}">
        <p14:creationId xmlns:p14="http://schemas.microsoft.com/office/powerpoint/2010/main" val="4037734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ChangeArrowheads="1" noTextEdit="1"/>
          </p:cNvSpPr>
          <p:nvPr>
            <p:ph type="sldImg"/>
          </p:nvPr>
        </p:nvSpPr>
        <p:spPr>
          <a:ln/>
        </p:spPr>
      </p:sp>
      <p:sp>
        <p:nvSpPr>
          <p:cNvPr id="307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30724"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209EA058-5C4C-4B8E-92B6-A7ADE9D58478}" type="slidenum">
              <a:rPr lang="nl-NL" altLang="nl-NL">
                <a:solidFill>
                  <a:schemeClr val="bg1"/>
                </a:solidFill>
              </a:rPr>
              <a:pPr algn="r" eaLnBrk="1" hangingPunct="1">
                <a:spcBef>
                  <a:spcPct val="0"/>
                </a:spcBef>
              </a:pPr>
              <a:t>14</a:t>
            </a:fld>
            <a:endParaRPr lang="nl-NL" altLang="nl-NL">
              <a:solidFill>
                <a:schemeClr val="bg1"/>
              </a:solidFill>
            </a:endParaRPr>
          </a:p>
        </p:txBody>
      </p:sp>
    </p:spTree>
    <p:extLst>
      <p:ext uri="{BB962C8B-B14F-4D97-AF65-F5344CB8AC3E}">
        <p14:creationId xmlns:p14="http://schemas.microsoft.com/office/powerpoint/2010/main" val="1098942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ChangeArrowheads="1" noTextEdit="1"/>
          </p:cNvSpPr>
          <p:nvPr>
            <p:ph type="sldImg"/>
          </p:nvPr>
        </p:nvSpPr>
        <p:spPr>
          <a:ln/>
        </p:spPr>
      </p:sp>
      <p:sp>
        <p:nvSpPr>
          <p:cNvPr id="2867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28676"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2FE5EF27-E08D-49A9-B847-8F8592046DE9}" type="slidenum">
              <a:rPr lang="nl-NL" altLang="nl-NL">
                <a:solidFill>
                  <a:schemeClr val="bg1"/>
                </a:solidFill>
              </a:rPr>
              <a:pPr algn="r" eaLnBrk="1" hangingPunct="1">
                <a:spcBef>
                  <a:spcPct val="0"/>
                </a:spcBef>
              </a:pPr>
              <a:t>15</a:t>
            </a:fld>
            <a:endParaRPr lang="nl-NL" altLang="nl-NL">
              <a:solidFill>
                <a:schemeClr val="bg1"/>
              </a:solidFill>
            </a:endParaRPr>
          </a:p>
        </p:txBody>
      </p:sp>
    </p:spTree>
    <p:extLst>
      <p:ext uri="{BB962C8B-B14F-4D97-AF65-F5344CB8AC3E}">
        <p14:creationId xmlns:p14="http://schemas.microsoft.com/office/powerpoint/2010/main" val="4075844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ChangeArrowheads="1" noTextEdit="1"/>
          </p:cNvSpPr>
          <p:nvPr>
            <p:ph type="sldImg"/>
          </p:nvPr>
        </p:nvSpPr>
        <p:spPr>
          <a:ln/>
        </p:spPr>
      </p:sp>
      <p:sp>
        <p:nvSpPr>
          <p:cNvPr id="122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Inventariseren van gedachten van publiek.</a:t>
            </a:r>
          </a:p>
        </p:txBody>
      </p:sp>
      <p:sp>
        <p:nvSpPr>
          <p:cNvPr id="1229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56872CA-3EF1-4A66-B643-2C67588618FE}" type="slidenum">
              <a:rPr lang="nl-NL" altLang="nl-NL">
                <a:solidFill>
                  <a:schemeClr val="bg1"/>
                </a:solidFill>
              </a:rPr>
              <a:pPr algn="r" eaLnBrk="1" hangingPunct="1">
                <a:spcBef>
                  <a:spcPct val="0"/>
                </a:spcBef>
              </a:pPr>
              <a:t>16</a:t>
            </a:fld>
            <a:endParaRPr lang="nl-NL" altLang="nl-NL">
              <a:solidFill>
                <a:schemeClr val="bg1"/>
              </a:solidFill>
            </a:endParaRPr>
          </a:p>
        </p:txBody>
      </p:sp>
    </p:spTree>
    <p:extLst>
      <p:ext uri="{BB962C8B-B14F-4D97-AF65-F5344CB8AC3E}">
        <p14:creationId xmlns:p14="http://schemas.microsoft.com/office/powerpoint/2010/main" val="1071048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ChangeArrowheads="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1434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3B222327-602F-4271-A1C9-DE2EA2CF5C2C}" type="slidenum">
              <a:rPr lang="nl-NL" altLang="nl-NL">
                <a:solidFill>
                  <a:schemeClr val="bg1"/>
                </a:solidFill>
              </a:rPr>
              <a:pPr algn="r" eaLnBrk="1" hangingPunct="1">
                <a:spcBef>
                  <a:spcPct val="0"/>
                </a:spcBef>
              </a:pPr>
              <a:t>17</a:t>
            </a:fld>
            <a:endParaRPr lang="nl-NL" altLang="nl-NL">
              <a:solidFill>
                <a:schemeClr val="bg1"/>
              </a:solidFill>
            </a:endParaRPr>
          </a:p>
        </p:txBody>
      </p:sp>
    </p:spTree>
    <p:extLst>
      <p:ext uri="{BB962C8B-B14F-4D97-AF65-F5344CB8AC3E}">
        <p14:creationId xmlns:p14="http://schemas.microsoft.com/office/powerpoint/2010/main" val="559809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ChangeArrowheads="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1434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3B222327-602F-4271-A1C9-DE2EA2CF5C2C}" type="slidenum">
              <a:rPr lang="nl-NL" altLang="nl-NL">
                <a:solidFill>
                  <a:schemeClr val="bg1"/>
                </a:solidFill>
              </a:rPr>
              <a:pPr algn="r" eaLnBrk="1" hangingPunct="1">
                <a:spcBef>
                  <a:spcPct val="0"/>
                </a:spcBef>
              </a:pPr>
              <a:t>18</a:t>
            </a:fld>
            <a:endParaRPr lang="nl-NL" altLang="nl-NL">
              <a:solidFill>
                <a:schemeClr val="bg1"/>
              </a:solidFill>
            </a:endParaRPr>
          </a:p>
        </p:txBody>
      </p:sp>
    </p:spTree>
    <p:extLst>
      <p:ext uri="{BB962C8B-B14F-4D97-AF65-F5344CB8AC3E}">
        <p14:creationId xmlns:p14="http://schemas.microsoft.com/office/powerpoint/2010/main" val="209082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ChangeArrowheads="1" noTextEdit="1"/>
          </p:cNvSpPr>
          <p:nvPr>
            <p:ph type="sldImg"/>
          </p:nvPr>
        </p:nvSpPr>
        <p:spPr>
          <a:ln/>
        </p:spPr>
      </p:sp>
      <p:sp>
        <p:nvSpPr>
          <p:cNvPr id="245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Het verschil tussen klachten bij patiënten met en zonder verblijfskatheter kan na uitleg van deze dia duidelijk worden gemaakt.</a:t>
            </a:r>
          </a:p>
        </p:txBody>
      </p:sp>
      <p:sp>
        <p:nvSpPr>
          <p:cNvPr id="2458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A5BC9D8D-9004-46AA-8A5F-926AE4EDE5C8}" type="slidenum">
              <a:rPr lang="nl-NL" altLang="nl-NL">
                <a:solidFill>
                  <a:schemeClr val="bg1"/>
                </a:solidFill>
              </a:rPr>
              <a:pPr algn="r" eaLnBrk="1" hangingPunct="1">
                <a:spcBef>
                  <a:spcPct val="0"/>
                </a:spcBef>
              </a:pPr>
              <a:t>19</a:t>
            </a:fld>
            <a:endParaRPr lang="nl-NL" altLang="nl-NL">
              <a:solidFill>
                <a:schemeClr val="bg1"/>
              </a:solidFill>
            </a:endParaRPr>
          </a:p>
        </p:txBody>
      </p:sp>
    </p:spTree>
    <p:extLst>
      <p:ext uri="{BB962C8B-B14F-4D97-AF65-F5344CB8AC3E}">
        <p14:creationId xmlns:p14="http://schemas.microsoft.com/office/powerpoint/2010/main" val="216710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ChangeArrowheads="1" noTextEdit="1"/>
          </p:cNvSpPr>
          <p:nvPr>
            <p:ph type="sldImg"/>
          </p:nvPr>
        </p:nvSpPr>
        <p:spPr>
          <a:ln/>
        </p:spPr>
      </p:sp>
      <p:sp>
        <p:nvSpPr>
          <p:cNvPr id="204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20484"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5EFB6ABE-53C9-48D3-A8D2-AEEC76411755}" type="slidenum">
              <a:rPr lang="nl-NL" altLang="nl-NL">
                <a:solidFill>
                  <a:schemeClr val="bg1"/>
                </a:solidFill>
              </a:rPr>
              <a:pPr algn="r" eaLnBrk="1" hangingPunct="1">
                <a:spcBef>
                  <a:spcPct val="0"/>
                </a:spcBef>
              </a:pPr>
              <a:t>2</a:t>
            </a:fld>
            <a:endParaRPr lang="nl-NL" altLang="nl-NL">
              <a:solidFill>
                <a:schemeClr val="bg1"/>
              </a:solidFill>
            </a:endParaRPr>
          </a:p>
        </p:txBody>
      </p:sp>
    </p:spTree>
    <p:extLst>
      <p:ext uri="{BB962C8B-B14F-4D97-AF65-F5344CB8AC3E}">
        <p14:creationId xmlns:p14="http://schemas.microsoft.com/office/powerpoint/2010/main" val="398440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ChangeArrowheads="1" noTextEdit="1"/>
          </p:cNvSpPr>
          <p:nvPr>
            <p:ph type="sldImg"/>
          </p:nvPr>
        </p:nvSpPr>
        <p:spPr>
          <a:ln/>
        </p:spPr>
      </p:sp>
      <p:sp>
        <p:nvSpPr>
          <p:cNvPr id="245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2458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A5BC9D8D-9004-46AA-8A5F-926AE4EDE5C8}" type="slidenum">
              <a:rPr lang="nl-NL" altLang="nl-NL">
                <a:solidFill>
                  <a:schemeClr val="bg1"/>
                </a:solidFill>
              </a:rPr>
              <a:pPr algn="r" eaLnBrk="1" hangingPunct="1">
                <a:spcBef>
                  <a:spcPct val="0"/>
                </a:spcBef>
              </a:pPr>
              <a:t>20</a:t>
            </a:fld>
            <a:endParaRPr lang="nl-NL" altLang="nl-NL">
              <a:solidFill>
                <a:schemeClr val="bg1"/>
              </a:solidFill>
            </a:endParaRPr>
          </a:p>
        </p:txBody>
      </p:sp>
    </p:spTree>
    <p:extLst>
      <p:ext uri="{BB962C8B-B14F-4D97-AF65-F5344CB8AC3E}">
        <p14:creationId xmlns:p14="http://schemas.microsoft.com/office/powerpoint/2010/main" val="239697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ChangeArrowheads="1" noTextEdit="1"/>
          </p:cNvSpPr>
          <p:nvPr>
            <p:ph type="sldImg"/>
          </p:nvPr>
        </p:nvSpPr>
        <p:spPr>
          <a:ln/>
        </p:spPr>
      </p:sp>
      <p:sp>
        <p:nvSpPr>
          <p:cNvPr id="2457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In deze verborgen dia staan de goede antwoorden in rood.</a:t>
            </a:r>
          </a:p>
        </p:txBody>
      </p:sp>
      <p:sp>
        <p:nvSpPr>
          <p:cNvPr id="2458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A5BC9D8D-9004-46AA-8A5F-926AE4EDE5C8}" type="slidenum">
              <a:rPr lang="nl-NL" altLang="nl-NL">
                <a:solidFill>
                  <a:schemeClr val="bg1"/>
                </a:solidFill>
              </a:rPr>
              <a:pPr algn="r" eaLnBrk="1" hangingPunct="1">
                <a:spcBef>
                  <a:spcPct val="0"/>
                </a:spcBef>
              </a:pPr>
              <a:t>21</a:t>
            </a:fld>
            <a:endParaRPr lang="nl-NL" altLang="nl-NL">
              <a:solidFill>
                <a:schemeClr val="bg1"/>
              </a:solidFill>
            </a:endParaRPr>
          </a:p>
        </p:txBody>
      </p:sp>
    </p:spTree>
    <p:extLst>
      <p:ext uri="{BB962C8B-B14F-4D97-AF65-F5344CB8AC3E}">
        <p14:creationId xmlns:p14="http://schemas.microsoft.com/office/powerpoint/2010/main" val="376426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ChangeArrowheads="1" noTextEdit="1"/>
          </p:cNvSpPr>
          <p:nvPr>
            <p:ph type="sldImg"/>
          </p:nvPr>
        </p:nvSpPr>
        <p:spPr>
          <a:ln/>
        </p:spPr>
      </p:sp>
      <p:sp>
        <p:nvSpPr>
          <p:cNvPr id="2867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Ook hier verschil aangeven tussen patiënten met een zonder verblijfskatheter.</a:t>
            </a:r>
          </a:p>
        </p:txBody>
      </p:sp>
      <p:sp>
        <p:nvSpPr>
          <p:cNvPr id="28676"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2FE5EF27-E08D-49A9-B847-8F8592046DE9}" type="slidenum">
              <a:rPr lang="nl-NL" altLang="nl-NL">
                <a:solidFill>
                  <a:schemeClr val="bg1"/>
                </a:solidFill>
              </a:rPr>
              <a:pPr algn="r" eaLnBrk="1" hangingPunct="1">
                <a:spcBef>
                  <a:spcPct val="0"/>
                </a:spcBef>
              </a:pPr>
              <a:t>22</a:t>
            </a:fld>
            <a:endParaRPr lang="nl-NL" altLang="nl-NL">
              <a:solidFill>
                <a:schemeClr val="bg1"/>
              </a:solidFill>
            </a:endParaRPr>
          </a:p>
        </p:txBody>
      </p:sp>
    </p:spTree>
    <p:extLst>
      <p:ext uri="{BB962C8B-B14F-4D97-AF65-F5344CB8AC3E}">
        <p14:creationId xmlns:p14="http://schemas.microsoft.com/office/powerpoint/2010/main" val="1670454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ChangeArrowheads="1" noTextEdit="1"/>
          </p:cNvSpPr>
          <p:nvPr>
            <p:ph type="sldImg"/>
          </p:nvPr>
        </p:nvSpPr>
        <p:spPr>
          <a:ln/>
        </p:spPr>
      </p:sp>
      <p:sp>
        <p:nvSpPr>
          <p:cNvPr id="307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30724"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209EA058-5C4C-4B8E-92B6-A7ADE9D58478}" type="slidenum">
              <a:rPr lang="nl-NL" altLang="nl-NL">
                <a:solidFill>
                  <a:schemeClr val="bg1"/>
                </a:solidFill>
              </a:rPr>
              <a:pPr algn="r" eaLnBrk="1" hangingPunct="1">
                <a:spcBef>
                  <a:spcPct val="0"/>
                </a:spcBef>
              </a:pPr>
              <a:t>23</a:t>
            </a:fld>
            <a:endParaRPr lang="nl-NL" altLang="nl-NL">
              <a:solidFill>
                <a:schemeClr val="bg1"/>
              </a:solidFill>
            </a:endParaRPr>
          </a:p>
        </p:txBody>
      </p:sp>
    </p:spTree>
    <p:extLst>
      <p:ext uri="{BB962C8B-B14F-4D97-AF65-F5344CB8AC3E}">
        <p14:creationId xmlns:p14="http://schemas.microsoft.com/office/powerpoint/2010/main" val="1629659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ChangeArrowheads="1" noTextEdit="1"/>
          </p:cNvSpPr>
          <p:nvPr>
            <p:ph type="sldImg"/>
          </p:nvPr>
        </p:nvSpPr>
        <p:spPr>
          <a:ln/>
        </p:spPr>
      </p:sp>
      <p:sp>
        <p:nvSpPr>
          <p:cNvPr id="307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30724"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209EA058-5C4C-4B8E-92B6-A7ADE9D58478}" type="slidenum">
              <a:rPr lang="nl-NL" altLang="nl-NL">
                <a:solidFill>
                  <a:schemeClr val="bg1"/>
                </a:solidFill>
              </a:rPr>
              <a:pPr algn="r" eaLnBrk="1" hangingPunct="1">
                <a:spcBef>
                  <a:spcPct val="0"/>
                </a:spcBef>
              </a:pPr>
              <a:t>24</a:t>
            </a:fld>
            <a:endParaRPr lang="nl-NL" altLang="nl-NL">
              <a:solidFill>
                <a:schemeClr val="bg1"/>
              </a:solidFill>
            </a:endParaRPr>
          </a:p>
        </p:txBody>
      </p:sp>
    </p:spTree>
    <p:extLst>
      <p:ext uri="{BB962C8B-B14F-4D97-AF65-F5344CB8AC3E}">
        <p14:creationId xmlns:p14="http://schemas.microsoft.com/office/powerpoint/2010/main" val="1247074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ChangeArrowheads="1" noTextEdit="1"/>
          </p:cNvSpPr>
          <p:nvPr>
            <p:ph type="sldImg"/>
          </p:nvPr>
        </p:nvSpPr>
        <p:spPr>
          <a:ln/>
        </p:spPr>
      </p:sp>
      <p:sp>
        <p:nvSpPr>
          <p:cNvPr id="4096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
        <p:nvSpPr>
          <p:cNvPr id="40964"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198BF191-FB3E-40F6-85B3-A0F972CA6326}" type="slidenum">
              <a:rPr lang="nl-NL" altLang="nl-NL">
                <a:solidFill>
                  <a:schemeClr val="bg1"/>
                </a:solidFill>
              </a:rPr>
              <a:pPr algn="r" eaLnBrk="1" hangingPunct="1">
                <a:spcBef>
                  <a:spcPct val="0"/>
                </a:spcBef>
              </a:pPr>
              <a:t>25</a:t>
            </a:fld>
            <a:endParaRPr lang="nl-NL" altLang="nl-NL">
              <a:solidFill>
                <a:schemeClr val="bg1"/>
              </a:solidFill>
            </a:endParaRPr>
          </a:p>
        </p:txBody>
      </p:sp>
    </p:spTree>
    <p:extLst>
      <p:ext uri="{BB962C8B-B14F-4D97-AF65-F5344CB8AC3E}">
        <p14:creationId xmlns:p14="http://schemas.microsoft.com/office/powerpoint/2010/main" val="1748300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ChangeArrowheads="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3277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F48C3A7-1D3F-4CC7-A0DC-31FAA3787BFE}" type="slidenum">
              <a:rPr lang="nl-NL" altLang="nl-NL">
                <a:solidFill>
                  <a:schemeClr val="bg1"/>
                </a:solidFill>
              </a:rPr>
              <a:pPr algn="r" eaLnBrk="1" hangingPunct="1">
                <a:spcBef>
                  <a:spcPct val="0"/>
                </a:spcBef>
              </a:pPr>
              <a:t>26</a:t>
            </a:fld>
            <a:endParaRPr lang="nl-NL" altLang="nl-NL">
              <a:solidFill>
                <a:schemeClr val="bg1"/>
              </a:solidFill>
            </a:endParaRPr>
          </a:p>
        </p:txBody>
      </p:sp>
    </p:spTree>
    <p:extLst>
      <p:ext uri="{BB962C8B-B14F-4D97-AF65-F5344CB8AC3E}">
        <p14:creationId xmlns:p14="http://schemas.microsoft.com/office/powerpoint/2010/main" val="931672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ChangeArrowheads="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3277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F48C3A7-1D3F-4CC7-A0DC-31FAA3787BFE}" type="slidenum">
              <a:rPr lang="nl-NL" altLang="nl-NL">
                <a:solidFill>
                  <a:schemeClr val="bg1"/>
                </a:solidFill>
              </a:rPr>
              <a:pPr algn="r" eaLnBrk="1" hangingPunct="1">
                <a:spcBef>
                  <a:spcPct val="0"/>
                </a:spcBef>
              </a:pPr>
              <a:t>27</a:t>
            </a:fld>
            <a:endParaRPr lang="nl-NL" altLang="nl-NL">
              <a:solidFill>
                <a:schemeClr val="bg1"/>
              </a:solidFill>
            </a:endParaRPr>
          </a:p>
        </p:txBody>
      </p:sp>
    </p:spTree>
    <p:extLst>
      <p:ext uri="{BB962C8B-B14F-4D97-AF65-F5344CB8AC3E}">
        <p14:creationId xmlns:p14="http://schemas.microsoft.com/office/powerpoint/2010/main" val="426814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ChangeArrowheads="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Urinemonsters afnemen bij kwetsbare ouderen met incontinentie kan op verschillende manieren.</a:t>
            </a:r>
          </a:p>
          <a:p>
            <a:r>
              <a:rPr lang="nl-NL" altLang="nl-NL" dirty="0"/>
              <a:t>Daarbij dient ook gedacht te worden aan de kwetsbare oudere proberen te laten plassen, waardoor verzorgende of verpleegkundige de plas kan opvangen.</a:t>
            </a:r>
          </a:p>
          <a:p>
            <a:r>
              <a:rPr lang="nl-NL" altLang="nl-NL" dirty="0"/>
              <a:t>Er zijn verschillende protocollen die aangeven hoe in incontinentiemateriaal </a:t>
            </a:r>
            <a:r>
              <a:rPr lang="nl-NL" altLang="nl-NL" dirty="0" err="1"/>
              <a:t>gestickt</a:t>
            </a:r>
            <a:r>
              <a:rPr lang="nl-NL" altLang="nl-NL" dirty="0"/>
              <a:t> kan worden. Een voorbeeld staat in de richtlijn.</a:t>
            </a:r>
          </a:p>
        </p:txBody>
      </p:sp>
      <p:sp>
        <p:nvSpPr>
          <p:cNvPr id="3277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F48C3A7-1D3F-4CC7-A0DC-31FAA3787BFE}" type="slidenum">
              <a:rPr lang="nl-NL" altLang="nl-NL">
                <a:solidFill>
                  <a:schemeClr val="bg1"/>
                </a:solidFill>
              </a:rPr>
              <a:pPr algn="r" eaLnBrk="1" hangingPunct="1">
                <a:spcBef>
                  <a:spcPct val="0"/>
                </a:spcBef>
              </a:pPr>
              <a:t>28</a:t>
            </a:fld>
            <a:endParaRPr lang="nl-NL" altLang="nl-NL">
              <a:solidFill>
                <a:schemeClr val="bg1"/>
              </a:solidFill>
            </a:endParaRPr>
          </a:p>
        </p:txBody>
      </p:sp>
    </p:spTree>
    <p:extLst>
      <p:ext uri="{BB962C8B-B14F-4D97-AF65-F5344CB8AC3E}">
        <p14:creationId xmlns:p14="http://schemas.microsoft.com/office/powerpoint/2010/main" val="4048181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ChangeArrowheads="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3277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F48C3A7-1D3F-4CC7-A0DC-31FAA3787BFE}" type="slidenum">
              <a:rPr lang="nl-NL" altLang="nl-NL">
                <a:solidFill>
                  <a:schemeClr val="bg1"/>
                </a:solidFill>
              </a:rPr>
              <a:pPr algn="r" eaLnBrk="1" hangingPunct="1">
                <a:spcBef>
                  <a:spcPct val="0"/>
                </a:spcBef>
              </a:pPr>
              <a:t>29</a:t>
            </a:fld>
            <a:endParaRPr lang="nl-NL" altLang="nl-NL">
              <a:solidFill>
                <a:schemeClr val="bg1"/>
              </a:solidFill>
            </a:endParaRPr>
          </a:p>
        </p:txBody>
      </p:sp>
    </p:spTree>
    <p:extLst>
      <p:ext uri="{BB962C8B-B14F-4D97-AF65-F5344CB8AC3E}">
        <p14:creationId xmlns:p14="http://schemas.microsoft.com/office/powerpoint/2010/main" val="283406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ChangeArrowheads="1" noTextEdit="1"/>
          </p:cNvSpPr>
          <p:nvPr>
            <p:ph type="sldImg"/>
          </p:nvPr>
        </p:nvSpPr>
        <p:spPr>
          <a:ln/>
        </p:spPr>
      </p:sp>
      <p:sp>
        <p:nvSpPr>
          <p:cNvPr id="122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Inventarisatie gedachten uit publiek.</a:t>
            </a:r>
          </a:p>
          <a:p>
            <a:r>
              <a:rPr lang="nl-NL" altLang="nl-NL" dirty="0"/>
              <a:t>Deze gedachten neemt de presentator mee in de het vervolg van de klinische les. Om ze te ondersteunen of juist te ontkrachten.</a:t>
            </a:r>
          </a:p>
        </p:txBody>
      </p:sp>
      <p:sp>
        <p:nvSpPr>
          <p:cNvPr id="1229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56872CA-3EF1-4A66-B643-2C67588618FE}" type="slidenum">
              <a:rPr lang="nl-NL" altLang="nl-NL">
                <a:solidFill>
                  <a:schemeClr val="bg1"/>
                </a:solidFill>
              </a:rPr>
              <a:pPr algn="r" eaLnBrk="1" hangingPunct="1">
                <a:spcBef>
                  <a:spcPct val="0"/>
                </a:spcBef>
              </a:pPr>
              <a:t>3</a:t>
            </a:fld>
            <a:endParaRPr lang="nl-NL" altLang="nl-NL">
              <a:solidFill>
                <a:schemeClr val="bg1"/>
              </a:solidFill>
            </a:endParaRPr>
          </a:p>
        </p:txBody>
      </p:sp>
    </p:spTree>
    <p:extLst>
      <p:ext uri="{BB962C8B-B14F-4D97-AF65-F5344CB8AC3E}">
        <p14:creationId xmlns:p14="http://schemas.microsoft.com/office/powerpoint/2010/main" val="2921309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ChangeArrowheads="1" noTextEdit="1"/>
          </p:cNvSpPr>
          <p:nvPr>
            <p:ph type="sldImg"/>
          </p:nvPr>
        </p:nvSpPr>
        <p:spPr>
          <a:ln/>
        </p:spPr>
      </p:sp>
      <p:sp>
        <p:nvSpPr>
          <p:cNvPr id="327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3277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F48C3A7-1D3F-4CC7-A0DC-31FAA3787BFE}" type="slidenum">
              <a:rPr lang="nl-NL" altLang="nl-NL">
                <a:solidFill>
                  <a:schemeClr val="bg1"/>
                </a:solidFill>
              </a:rPr>
              <a:pPr algn="r" eaLnBrk="1" hangingPunct="1">
                <a:spcBef>
                  <a:spcPct val="0"/>
                </a:spcBef>
              </a:pPr>
              <a:t>30</a:t>
            </a:fld>
            <a:endParaRPr lang="nl-NL" altLang="nl-NL">
              <a:solidFill>
                <a:schemeClr val="bg1"/>
              </a:solidFill>
            </a:endParaRPr>
          </a:p>
        </p:txBody>
      </p:sp>
    </p:spTree>
    <p:extLst>
      <p:ext uri="{BB962C8B-B14F-4D97-AF65-F5344CB8AC3E}">
        <p14:creationId xmlns:p14="http://schemas.microsoft.com/office/powerpoint/2010/main" val="2244057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ChangeArrowheads="1" noTextEdit="1"/>
          </p:cNvSpPr>
          <p:nvPr>
            <p:ph type="sldImg"/>
          </p:nvPr>
        </p:nvSpPr>
        <p:spPr>
          <a:ln/>
        </p:spPr>
      </p:sp>
      <p:sp>
        <p:nvSpPr>
          <p:cNvPr id="2253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2253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A144C77C-5D4B-4BF9-8C4F-4B0A56CA4B12}" type="slidenum">
              <a:rPr lang="nl-NL" altLang="nl-NL">
                <a:solidFill>
                  <a:schemeClr val="bg1"/>
                </a:solidFill>
              </a:rPr>
              <a:pPr algn="r" eaLnBrk="1" hangingPunct="1">
                <a:spcBef>
                  <a:spcPct val="0"/>
                </a:spcBef>
              </a:pPr>
              <a:t>31</a:t>
            </a:fld>
            <a:endParaRPr lang="nl-NL" altLang="nl-NL">
              <a:solidFill>
                <a:schemeClr val="bg1"/>
              </a:solidFill>
            </a:endParaRPr>
          </a:p>
        </p:txBody>
      </p:sp>
    </p:spTree>
    <p:extLst>
      <p:ext uri="{BB962C8B-B14F-4D97-AF65-F5344CB8AC3E}">
        <p14:creationId xmlns:p14="http://schemas.microsoft.com/office/powerpoint/2010/main" val="270788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ChangeArrowheads="1" noTextEdit="1"/>
          </p:cNvSpPr>
          <p:nvPr>
            <p:ph type="sldImg"/>
          </p:nvPr>
        </p:nvSpPr>
        <p:spPr>
          <a:ln/>
        </p:spPr>
      </p:sp>
      <p:sp>
        <p:nvSpPr>
          <p:cNvPr id="4505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4506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7BD1DCF6-5A6D-4A1B-869B-507905FED526}" type="slidenum">
              <a:rPr lang="nl-NL" altLang="nl-NL">
                <a:solidFill>
                  <a:schemeClr val="bg1"/>
                </a:solidFill>
              </a:rPr>
              <a:pPr algn="r" eaLnBrk="1" hangingPunct="1">
                <a:spcBef>
                  <a:spcPct val="0"/>
                </a:spcBef>
              </a:pPr>
              <a:t>32</a:t>
            </a:fld>
            <a:endParaRPr lang="nl-NL" altLang="nl-NL">
              <a:solidFill>
                <a:schemeClr val="bg1"/>
              </a:solidFill>
            </a:endParaRPr>
          </a:p>
        </p:txBody>
      </p:sp>
    </p:spTree>
    <p:extLst>
      <p:ext uri="{BB962C8B-B14F-4D97-AF65-F5344CB8AC3E}">
        <p14:creationId xmlns:p14="http://schemas.microsoft.com/office/powerpoint/2010/main" val="2312589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ChangeArrowheads="1" noTextEdit="1"/>
          </p:cNvSpPr>
          <p:nvPr>
            <p:ph type="sldImg"/>
          </p:nvPr>
        </p:nvSpPr>
        <p:spPr>
          <a:ln/>
        </p:spPr>
      </p:sp>
      <p:sp>
        <p:nvSpPr>
          <p:cNvPr id="122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1229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56872CA-3EF1-4A66-B643-2C67588618FE}" type="slidenum">
              <a:rPr lang="nl-NL" altLang="nl-NL">
                <a:solidFill>
                  <a:schemeClr val="bg1"/>
                </a:solidFill>
              </a:rPr>
              <a:pPr algn="r" eaLnBrk="1" hangingPunct="1">
                <a:spcBef>
                  <a:spcPct val="0"/>
                </a:spcBef>
              </a:pPr>
              <a:t>33</a:t>
            </a:fld>
            <a:endParaRPr lang="nl-NL" altLang="nl-NL">
              <a:solidFill>
                <a:schemeClr val="bg1"/>
              </a:solidFill>
            </a:endParaRPr>
          </a:p>
        </p:txBody>
      </p:sp>
    </p:spTree>
    <p:extLst>
      <p:ext uri="{BB962C8B-B14F-4D97-AF65-F5344CB8AC3E}">
        <p14:creationId xmlns:p14="http://schemas.microsoft.com/office/powerpoint/2010/main" val="771486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ChangeArrowheads="1" noTextEdit="1"/>
          </p:cNvSpPr>
          <p:nvPr>
            <p:ph type="sldImg"/>
          </p:nvPr>
        </p:nvSpPr>
        <p:spPr>
          <a:ln/>
        </p:spPr>
      </p:sp>
      <p:sp>
        <p:nvSpPr>
          <p:cNvPr id="122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1229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56872CA-3EF1-4A66-B643-2C67588618FE}" type="slidenum">
              <a:rPr lang="nl-NL" altLang="nl-NL">
                <a:solidFill>
                  <a:schemeClr val="bg1"/>
                </a:solidFill>
              </a:rPr>
              <a:pPr algn="r" eaLnBrk="1" hangingPunct="1">
                <a:spcBef>
                  <a:spcPct val="0"/>
                </a:spcBef>
              </a:pPr>
              <a:t>34</a:t>
            </a:fld>
            <a:endParaRPr lang="nl-NL" altLang="nl-NL">
              <a:solidFill>
                <a:schemeClr val="bg1"/>
              </a:solidFill>
            </a:endParaRPr>
          </a:p>
        </p:txBody>
      </p:sp>
    </p:spTree>
    <p:extLst>
      <p:ext uri="{BB962C8B-B14F-4D97-AF65-F5344CB8AC3E}">
        <p14:creationId xmlns:p14="http://schemas.microsoft.com/office/powerpoint/2010/main" val="1363213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ChangeArrowheads="1" noTextEdit="1"/>
          </p:cNvSpPr>
          <p:nvPr>
            <p:ph type="sldImg"/>
          </p:nvPr>
        </p:nvSpPr>
        <p:spPr>
          <a:ln/>
        </p:spPr>
      </p:sp>
      <p:sp>
        <p:nvSpPr>
          <p:cNvPr id="122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1229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56872CA-3EF1-4A66-B643-2C67588618FE}" type="slidenum">
              <a:rPr lang="nl-NL" altLang="nl-NL">
                <a:solidFill>
                  <a:schemeClr val="bg1"/>
                </a:solidFill>
              </a:rPr>
              <a:pPr algn="r" eaLnBrk="1" hangingPunct="1">
                <a:spcBef>
                  <a:spcPct val="0"/>
                </a:spcBef>
              </a:pPr>
              <a:t>35</a:t>
            </a:fld>
            <a:endParaRPr lang="nl-NL" altLang="nl-NL">
              <a:solidFill>
                <a:schemeClr val="bg1"/>
              </a:solidFill>
            </a:endParaRPr>
          </a:p>
        </p:txBody>
      </p:sp>
    </p:spTree>
    <p:extLst>
      <p:ext uri="{BB962C8B-B14F-4D97-AF65-F5344CB8AC3E}">
        <p14:creationId xmlns:p14="http://schemas.microsoft.com/office/powerpoint/2010/main" val="3741234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ChangeArrowheads="1" noTextEdit="1"/>
          </p:cNvSpPr>
          <p:nvPr>
            <p:ph type="sldImg"/>
          </p:nvPr>
        </p:nvSpPr>
        <p:spPr>
          <a:ln/>
        </p:spPr>
      </p:sp>
      <p:sp>
        <p:nvSpPr>
          <p:cNvPr id="122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1229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B56872CA-3EF1-4A66-B643-2C67588618FE}" type="slidenum">
              <a:rPr lang="nl-NL" altLang="nl-NL">
                <a:solidFill>
                  <a:schemeClr val="bg1"/>
                </a:solidFill>
              </a:rPr>
              <a:pPr algn="r" eaLnBrk="1" hangingPunct="1">
                <a:spcBef>
                  <a:spcPct val="0"/>
                </a:spcBef>
              </a:pPr>
              <a:t>36</a:t>
            </a:fld>
            <a:endParaRPr lang="nl-NL" altLang="nl-NL">
              <a:solidFill>
                <a:schemeClr val="bg1"/>
              </a:solidFill>
            </a:endParaRPr>
          </a:p>
        </p:txBody>
      </p:sp>
    </p:spTree>
    <p:extLst>
      <p:ext uri="{BB962C8B-B14F-4D97-AF65-F5344CB8AC3E}">
        <p14:creationId xmlns:p14="http://schemas.microsoft.com/office/powerpoint/2010/main" val="103709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ChangeArrowheads="1" noTextEdit="1"/>
          </p:cNvSpPr>
          <p:nvPr>
            <p:ph type="sldImg"/>
          </p:nvPr>
        </p:nvSpPr>
        <p:spPr>
          <a:ln/>
        </p:spPr>
      </p:sp>
      <p:sp>
        <p:nvSpPr>
          <p:cNvPr id="5325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53252"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A0AC22F5-7B18-49D7-AD81-FD15A5952AD5}" type="slidenum">
              <a:rPr lang="nl-NL" altLang="nl-NL">
                <a:solidFill>
                  <a:schemeClr val="bg1"/>
                </a:solidFill>
              </a:rPr>
              <a:pPr algn="r" eaLnBrk="1" hangingPunct="1">
                <a:spcBef>
                  <a:spcPct val="0"/>
                </a:spcBef>
              </a:pPr>
              <a:t>37</a:t>
            </a:fld>
            <a:endParaRPr lang="nl-NL" altLang="nl-NL">
              <a:solidFill>
                <a:schemeClr val="bg1"/>
              </a:solidFill>
            </a:endParaRPr>
          </a:p>
        </p:txBody>
      </p:sp>
    </p:spTree>
    <p:extLst>
      <p:ext uri="{BB962C8B-B14F-4D97-AF65-F5344CB8AC3E}">
        <p14:creationId xmlns:p14="http://schemas.microsoft.com/office/powerpoint/2010/main" val="272184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ChangeArrowheads="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t>De quiz is een </a:t>
            </a:r>
            <a:r>
              <a:rPr lang="nl-NL" altLang="nl-NL" dirty="0" err="1"/>
              <a:t>teaser</a:t>
            </a:r>
            <a:r>
              <a:rPr lang="nl-NL" altLang="nl-NL" dirty="0"/>
              <a:t>. De uitleg komt bij dia 8 en dia 9 aan de orde.</a:t>
            </a:r>
          </a:p>
          <a:p>
            <a:endParaRPr lang="nl-NL" altLang="nl-NL" dirty="0"/>
          </a:p>
        </p:txBody>
      </p:sp>
      <p:sp>
        <p:nvSpPr>
          <p:cNvPr id="1434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3B222327-602F-4271-A1C9-DE2EA2CF5C2C}" type="slidenum">
              <a:rPr lang="nl-NL" altLang="nl-NL">
                <a:solidFill>
                  <a:schemeClr val="bg1"/>
                </a:solidFill>
              </a:rPr>
              <a:pPr algn="r" eaLnBrk="1" hangingPunct="1">
                <a:spcBef>
                  <a:spcPct val="0"/>
                </a:spcBef>
              </a:pPr>
              <a:t>4</a:t>
            </a:fld>
            <a:endParaRPr lang="nl-NL" altLang="nl-NL">
              <a:solidFill>
                <a:schemeClr val="bg1"/>
              </a:solidFill>
            </a:endParaRPr>
          </a:p>
        </p:txBody>
      </p:sp>
    </p:spTree>
    <p:extLst>
      <p:ext uri="{BB962C8B-B14F-4D97-AF65-F5344CB8AC3E}">
        <p14:creationId xmlns:p14="http://schemas.microsoft.com/office/powerpoint/2010/main" val="66381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ChangeArrowheads="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t>De quiz is een </a:t>
            </a:r>
            <a:r>
              <a:rPr lang="nl-NL" altLang="nl-NL" dirty="0" err="1"/>
              <a:t>teaser</a:t>
            </a:r>
            <a:r>
              <a:rPr lang="nl-NL" altLang="nl-NL" dirty="0"/>
              <a:t>. De uitleg komt bij dia 8 en dia 9 aan de orde.</a:t>
            </a:r>
          </a:p>
          <a:p>
            <a:endParaRPr lang="nl-NL" altLang="nl-NL" dirty="0"/>
          </a:p>
        </p:txBody>
      </p:sp>
      <p:sp>
        <p:nvSpPr>
          <p:cNvPr id="1434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3B222327-602F-4271-A1C9-DE2EA2CF5C2C}" type="slidenum">
              <a:rPr lang="nl-NL" altLang="nl-NL">
                <a:solidFill>
                  <a:schemeClr val="bg1"/>
                </a:solidFill>
              </a:rPr>
              <a:pPr algn="r" eaLnBrk="1" hangingPunct="1">
                <a:spcBef>
                  <a:spcPct val="0"/>
                </a:spcBef>
              </a:pPr>
              <a:t>5</a:t>
            </a:fld>
            <a:endParaRPr lang="nl-NL" altLang="nl-NL">
              <a:solidFill>
                <a:schemeClr val="bg1"/>
              </a:solidFill>
            </a:endParaRPr>
          </a:p>
        </p:txBody>
      </p:sp>
    </p:spTree>
    <p:extLst>
      <p:ext uri="{BB962C8B-B14F-4D97-AF65-F5344CB8AC3E}">
        <p14:creationId xmlns:p14="http://schemas.microsoft.com/office/powerpoint/2010/main" val="90553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ChangeArrowheads="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p:txBody>
      </p:sp>
      <p:sp>
        <p:nvSpPr>
          <p:cNvPr id="1434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3B222327-602F-4271-A1C9-DE2EA2CF5C2C}" type="slidenum">
              <a:rPr lang="nl-NL" altLang="nl-NL">
                <a:solidFill>
                  <a:schemeClr val="bg1"/>
                </a:solidFill>
              </a:rPr>
              <a:pPr algn="r" eaLnBrk="1" hangingPunct="1">
                <a:spcBef>
                  <a:spcPct val="0"/>
                </a:spcBef>
              </a:pPr>
              <a:t>6</a:t>
            </a:fld>
            <a:endParaRPr lang="nl-NL" altLang="nl-NL">
              <a:solidFill>
                <a:schemeClr val="bg1"/>
              </a:solidFill>
            </a:endParaRPr>
          </a:p>
        </p:txBody>
      </p:sp>
    </p:spTree>
    <p:extLst>
      <p:ext uri="{BB962C8B-B14F-4D97-AF65-F5344CB8AC3E}">
        <p14:creationId xmlns:p14="http://schemas.microsoft.com/office/powerpoint/2010/main" val="183298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ChangeArrowheads="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In deze verborgen dia staan de goede antwoorden in rood.</a:t>
            </a:r>
          </a:p>
          <a:p>
            <a:endParaRPr lang="nl-NL" altLang="nl-NL" dirty="0"/>
          </a:p>
        </p:txBody>
      </p:sp>
      <p:sp>
        <p:nvSpPr>
          <p:cNvPr id="14340" name="Tijdelijke aanduiding voor dianummer 3"/>
          <p:cNvSpPr txBox="1">
            <a:spLocks noGrp="1"/>
          </p:cNvSpPr>
          <p:nvPr/>
        </p:nvSpPr>
        <p:spPr bwMode="auto">
          <a:xfrm>
            <a:off x="4060190" y="8978451"/>
            <a:ext cx="3105997" cy="47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Verdana" panose="020B0604030504040204" pitchFamily="34" charset="0"/>
              </a:defRPr>
            </a:lvl1pPr>
            <a:lvl2pPr marL="742950" indent="-285750">
              <a:spcBef>
                <a:spcPct val="30000"/>
              </a:spcBef>
              <a:defRPr sz="1200">
                <a:solidFill>
                  <a:schemeClr val="tx1"/>
                </a:solidFill>
                <a:latin typeface="Verdana" panose="020B0604030504040204" pitchFamily="34" charset="0"/>
              </a:defRPr>
            </a:lvl2pPr>
            <a:lvl3pPr marL="1143000" indent="-228600">
              <a:spcBef>
                <a:spcPct val="30000"/>
              </a:spcBef>
              <a:defRPr sz="1200">
                <a:solidFill>
                  <a:schemeClr val="tx1"/>
                </a:solidFill>
                <a:latin typeface="Verdana" panose="020B0604030504040204" pitchFamily="34" charset="0"/>
              </a:defRPr>
            </a:lvl3pPr>
            <a:lvl4pPr marL="1600200" indent="-228600">
              <a:spcBef>
                <a:spcPct val="30000"/>
              </a:spcBef>
              <a:defRPr sz="1200">
                <a:solidFill>
                  <a:schemeClr val="tx1"/>
                </a:solidFill>
                <a:latin typeface="Verdana" panose="020B0604030504040204" pitchFamily="34" charset="0"/>
              </a:defRPr>
            </a:lvl4pPr>
            <a:lvl5pPr marL="2057400" indent="-228600">
              <a:spcBef>
                <a:spcPct val="30000"/>
              </a:spcBef>
              <a:defRPr sz="1200">
                <a:solidFill>
                  <a:schemeClr val="tx1"/>
                </a:solidFill>
                <a:latin typeface="Verdana" panose="020B060403050404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pPr>
            <a:fld id="{3B222327-602F-4271-A1C9-DE2EA2CF5C2C}" type="slidenum">
              <a:rPr lang="nl-NL" altLang="nl-NL">
                <a:solidFill>
                  <a:schemeClr val="bg1"/>
                </a:solidFill>
              </a:rPr>
              <a:pPr algn="r" eaLnBrk="1" hangingPunct="1">
                <a:spcBef>
                  <a:spcPct val="0"/>
                </a:spcBef>
              </a:pPr>
              <a:t>7</a:t>
            </a:fld>
            <a:endParaRPr lang="nl-NL" altLang="nl-NL">
              <a:solidFill>
                <a:schemeClr val="bg1"/>
              </a:solidFill>
            </a:endParaRPr>
          </a:p>
        </p:txBody>
      </p:sp>
    </p:spTree>
    <p:extLst>
      <p:ext uri="{BB962C8B-B14F-4D97-AF65-F5344CB8AC3E}">
        <p14:creationId xmlns:p14="http://schemas.microsoft.com/office/powerpoint/2010/main" val="118278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de hand van de quiz:</a:t>
            </a:r>
          </a:p>
          <a:p>
            <a:endParaRPr lang="nl-NL" dirty="0"/>
          </a:p>
          <a:p>
            <a:r>
              <a:rPr lang="nl-NL" dirty="0"/>
              <a:t>Uitleg over wat urineweginfecties zijn.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Hier ook onderscheid tussen blaasontstekingen en urineweginfecties uitleggen.</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Onderscheid tussen zonder en met weefselinvasie uitleggen. En wat weefselinvasie betekent.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r>
              <a:rPr lang="nl-NL" altLang="nl-NL" dirty="0"/>
              <a:t>De urinewegen bestaan uit nieren, urineleiders, blaas en plasbuis. Daarom is antwoord d op de eerste </a:t>
            </a:r>
            <a:r>
              <a:rPr lang="nl-NL" altLang="nl-NL" dirty="0" err="1"/>
              <a:t>quiz-vraag</a:t>
            </a:r>
            <a:r>
              <a:rPr lang="nl-NL" altLang="nl-NL" dirty="0"/>
              <a:t> te beperkt..</a:t>
            </a:r>
          </a:p>
          <a:p>
            <a:endParaRPr lang="nl-NL" altLang="nl-NL" dirty="0"/>
          </a:p>
          <a:p>
            <a:r>
              <a:rPr lang="nl-NL" altLang="nl-NL" dirty="0"/>
              <a:t>Een ontsteking kan ontstaan door een infectie met bacteriën of andere ziekteverwekkers, maar kan ook ontstaan als reactie op giftige stoffen of een stoornis in het afweersysteem. Daarom zijn antwoorden 1 en 2 op de eerste </a:t>
            </a:r>
            <a:r>
              <a:rPr lang="nl-NL" altLang="nl-NL" dirty="0" err="1"/>
              <a:t>quiz-vraag</a:t>
            </a:r>
            <a:r>
              <a:rPr lang="nl-NL" altLang="nl-NL" dirty="0"/>
              <a:t> niet juist.</a:t>
            </a:r>
          </a:p>
          <a:p>
            <a:endParaRPr lang="nl-NL" dirty="0"/>
          </a:p>
          <a:p>
            <a:r>
              <a:rPr lang="nl-NL" dirty="0"/>
              <a:t>Een urineweginfectie kan beperkt zijn tot de blaaswand, dan spreken we in lekentaal over een blaasontsteking. Een blaasontsteking is een van de vormen van een urineweginfectie.</a:t>
            </a:r>
          </a:p>
          <a:p>
            <a:endParaRPr lang="nl-NL" dirty="0"/>
          </a:p>
          <a:p>
            <a:r>
              <a:rPr lang="nl-NL" dirty="0">
                <a:effectLst>
                  <a:outerShdw blurRad="38100" dist="38100" dir="2700000" algn="tl">
                    <a:srgbClr val="000000">
                      <a:alpha val="43137"/>
                    </a:srgbClr>
                  </a:outerShdw>
                </a:effectLst>
              </a:rPr>
              <a:t>Een urineweginfectie kan doordringen naar andere weefsels. Dan spreken we van een urineweginfectie met weefselinvasie. Tekenen van weefselinvasie kun je herkennen aan systemische ziekteverschijnselen zoals bijvoorbeeld koorts.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Dia 6 en de eerste vraag van dia 4 zijn hiermee behandeld.</a:t>
            </a:r>
          </a:p>
          <a:p>
            <a:endParaRPr lang="nl-NL" dirty="0"/>
          </a:p>
          <a:p>
            <a:endParaRPr lang="en-NL" dirty="0"/>
          </a:p>
        </p:txBody>
      </p:sp>
      <p:sp>
        <p:nvSpPr>
          <p:cNvPr id="4" name="Tijdelijke aanduiding voor dianummer 3"/>
          <p:cNvSpPr>
            <a:spLocks noGrp="1"/>
          </p:cNvSpPr>
          <p:nvPr>
            <p:ph type="sldNum" sz="quarter" idx="5"/>
          </p:nvPr>
        </p:nvSpPr>
        <p:spPr/>
        <p:txBody>
          <a:bodyPr/>
          <a:lstStyle/>
          <a:p>
            <a:fld id="{1E88EF60-594D-224E-B222-948E6B80E6CF}" type="slidenum">
              <a:rPr lang="nl-NL" smtClean="0"/>
              <a:pPr/>
              <a:t>8</a:t>
            </a:fld>
            <a:endParaRPr lang="nl-NL"/>
          </a:p>
        </p:txBody>
      </p:sp>
    </p:spTree>
    <p:extLst>
      <p:ext uri="{BB962C8B-B14F-4D97-AF65-F5344CB8AC3E}">
        <p14:creationId xmlns:p14="http://schemas.microsoft.com/office/powerpoint/2010/main" val="241289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de hand van de quiz:</a:t>
            </a:r>
          </a:p>
          <a:p>
            <a:endParaRPr lang="nl-NL" dirty="0"/>
          </a:p>
          <a:p>
            <a:r>
              <a:rPr lang="nl-NL" dirty="0"/>
              <a:t>Uitleg over kenmerken bij kwetsbare ouderen.</a:t>
            </a:r>
          </a:p>
          <a:p>
            <a:r>
              <a:rPr lang="nl-NL" dirty="0"/>
              <a:t>De kenmerken in de quiz zijn met name gericht op de kenmerken die verpleegkundigen en verzorgenden kunnen zien of echt weten (hoge leeftijd, meerdere ziekten tegelijkertijd (</a:t>
            </a:r>
            <a:r>
              <a:rPr lang="nl-NL" dirty="0" err="1"/>
              <a:t>multimorbiditeit</a:t>
            </a:r>
            <a:r>
              <a:rPr lang="nl-NL" dirty="0"/>
              <a:t>), aandoeningen en beperkingen die met de leeftijd te maken hebben en toenemend functieverlies). Daarom zijn de kenmerken verminderde reserve functies in verschillende orgaansystemen, atypische ziektepresentatie en het prevaleren van functionele autonomie en kwaliteit van leven boven levensverlenging niet meegenomen in de antwoorden. Hierop kan bij vragen in de les verder worden ingegaan.</a:t>
            </a:r>
          </a:p>
          <a:p>
            <a:endParaRPr lang="nl-NL" dirty="0"/>
          </a:p>
          <a:p>
            <a:r>
              <a:rPr lang="nl-NL" dirty="0"/>
              <a:t>Hiermee is de tweede vraag in dia 4 behandeld.</a:t>
            </a:r>
          </a:p>
          <a:p>
            <a:endParaRPr lang="nl-NL"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effectLst>
                  <a:outerShdw blurRad="38100" dist="38100" dir="2700000" algn="tl">
                    <a:srgbClr val="000000">
                      <a:alpha val="43137"/>
                    </a:srgbClr>
                  </a:outerShdw>
                </a:effectLst>
              </a:rPr>
              <a:t>In de richtlijn wordt ook een specifieke doelgroep uitgelicht: urineweginfecties bij kwetsbare ouderen met een verblijfskatheter</a:t>
            </a:r>
            <a:r>
              <a:rPr lang="nl-NL" dirty="0"/>
              <a:t>. Aangeven dat in de klinische les hier ook aandacht voor is.</a:t>
            </a:r>
          </a:p>
          <a:p>
            <a:endParaRPr lang="en-NL" dirty="0"/>
          </a:p>
        </p:txBody>
      </p:sp>
      <p:sp>
        <p:nvSpPr>
          <p:cNvPr id="4" name="Tijdelijke aanduiding voor dianummer 3"/>
          <p:cNvSpPr>
            <a:spLocks noGrp="1"/>
          </p:cNvSpPr>
          <p:nvPr>
            <p:ph type="sldNum" sz="quarter" idx="5"/>
          </p:nvPr>
        </p:nvSpPr>
        <p:spPr/>
        <p:txBody>
          <a:bodyPr/>
          <a:lstStyle/>
          <a:p>
            <a:fld id="{1E88EF60-594D-224E-B222-948E6B80E6CF}" type="slidenum">
              <a:rPr lang="nl-NL" smtClean="0"/>
              <a:pPr/>
              <a:t>9</a:t>
            </a:fld>
            <a:endParaRPr lang="nl-NL"/>
          </a:p>
        </p:txBody>
      </p:sp>
    </p:spTree>
    <p:extLst>
      <p:ext uri="{BB962C8B-B14F-4D97-AF65-F5344CB8AC3E}">
        <p14:creationId xmlns:p14="http://schemas.microsoft.com/office/powerpoint/2010/main" val="2946791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eldia">
    <p:spTree>
      <p:nvGrpSpPr>
        <p:cNvPr id="1" name=""/>
        <p:cNvGrpSpPr/>
        <p:nvPr/>
      </p:nvGrpSpPr>
      <p:grpSpPr>
        <a:xfrm>
          <a:off x="0" y="0"/>
          <a:ext cx="0" cy="0"/>
          <a:chOff x="0" y="0"/>
          <a:chExt cx="0" cy="0"/>
        </a:xfrm>
      </p:grpSpPr>
      <p:pic>
        <p:nvPicPr>
          <p:cNvPr id="6" name="Afbeelding 6" descr="VER-bomen-def.jpg"/>
          <p:cNvPicPr>
            <a:picLocks noChangeAspect="1"/>
          </p:cNvPicPr>
          <p:nvPr/>
        </p:nvPicPr>
        <p:blipFill rotWithShape="1">
          <a:blip r:embed="rId2" cstate="print">
            <a:extLst>
              <a:ext uri="{28A0092B-C50C-407E-A947-70E740481C1C}">
                <a14:useLocalDpi xmlns:a14="http://schemas.microsoft.com/office/drawing/2010/main" val="0"/>
              </a:ext>
            </a:extLst>
          </a:blip>
          <a:srcRect b="32021"/>
          <a:stretch/>
        </p:blipFill>
        <p:spPr bwMode="auto">
          <a:xfrm>
            <a:off x="0" y="0"/>
            <a:ext cx="12188824" cy="585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ctrTitle"/>
          </p:nvPr>
        </p:nvSpPr>
        <p:spPr>
          <a:xfrm>
            <a:off x="959750" y="537142"/>
            <a:ext cx="10031206" cy="654545"/>
          </a:xfrm>
        </p:spPr>
        <p:txBody>
          <a:bodyPr/>
          <a:lstStyle>
            <a:lvl1pPr>
              <a:defRPr sz="4800" b="1">
                <a:solidFill>
                  <a:schemeClr val="bg1"/>
                </a:solidFill>
              </a:defRPr>
            </a:lvl1pPr>
          </a:lstStyle>
          <a:p>
            <a:r>
              <a:rPr lang="nl-NL" dirty="0"/>
              <a:t>Titelstijl van model bewerken</a:t>
            </a:r>
          </a:p>
        </p:txBody>
      </p:sp>
      <p:sp>
        <p:nvSpPr>
          <p:cNvPr id="2052" name="Rectangle 4" descr="&#10;"/>
          <p:cNvSpPr>
            <a:spLocks noGrp="1" noChangeArrowheads="1"/>
          </p:cNvSpPr>
          <p:nvPr>
            <p:ph type="subTitle" idx="1"/>
          </p:nvPr>
        </p:nvSpPr>
        <p:spPr>
          <a:xfrm>
            <a:off x="959750" y="1548828"/>
            <a:ext cx="10031206" cy="2888284"/>
          </a:xfrm>
        </p:spPr>
        <p:txBody>
          <a:bodyPr/>
          <a:lstStyle>
            <a:lvl1pPr marL="342900" marR="0" indent="-342900" algn="l" defTabSz="914400" rtl="0" eaLnBrk="0" fontAlgn="base" latinLnBrk="0" hangingPunct="0">
              <a:lnSpc>
                <a:spcPct val="100000"/>
              </a:lnSpc>
              <a:spcBef>
                <a:spcPct val="20000"/>
              </a:spcBef>
              <a:spcAft>
                <a:spcPct val="0"/>
              </a:spcAft>
              <a:buClrTx/>
              <a:buSzTx/>
              <a:buFontTx/>
              <a:buNone/>
              <a:tabLst/>
              <a:defRPr kumimoji="0" lang="nl-NL" sz="4000" b="0" i="0" u="none" strike="noStrike" kern="0" cap="none" spc="0" normalizeH="0" baseline="0" noProof="0" dirty="0" smtClean="0">
                <a:ln>
                  <a:noFill/>
                </a:ln>
                <a:solidFill>
                  <a:schemeClr val="bg1"/>
                </a:solidFill>
                <a:effectLst/>
                <a:uLnTx/>
                <a:uFillTx/>
                <a:latin typeface="+mj-lt"/>
                <a:ea typeface="+mn-ea"/>
                <a:cs typeface="+mn-cs"/>
              </a:defRPr>
            </a:lvl1pPr>
          </a:lstStyle>
          <a:p>
            <a:r>
              <a:rPr lang="nl-NL" dirty="0"/>
              <a:t>Klik om de titelstijl van het model te bewerken</a:t>
            </a:r>
          </a:p>
        </p:txBody>
      </p:sp>
      <p:sp>
        <p:nvSpPr>
          <p:cNvPr id="13" name="Tijdelijke aanduiding voor inhoud 12"/>
          <p:cNvSpPr>
            <a:spLocks noGrp="1"/>
          </p:cNvSpPr>
          <p:nvPr>
            <p:ph sz="quarter" idx="11"/>
          </p:nvPr>
        </p:nvSpPr>
        <p:spPr>
          <a:xfrm>
            <a:off x="959750" y="4500570"/>
            <a:ext cx="10031206" cy="720000"/>
          </a:xfrm>
        </p:spPr>
        <p:txBody>
          <a:bodyPr/>
          <a:lstStyle>
            <a:lvl1pPr>
              <a:buNone/>
              <a:defRPr sz="2800" b="0" baseline="0">
                <a:solidFill>
                  <a:schemeClr val="bg1"/>
                </a:solidFill>
              </a:defRPr>
            </a:lvl1pPr>
          </a:lstStyle>
          <a:p>
            <a:pPr lvl="0"/>
            <a:r>
              <a:rPr lang="nl-NL" dirty="0"/>
              <a:t>Klik om de tekststijl van het model te bewerken</a:t>
            </a:r>
          </a:p>
        </p:txBody>
      </p:sp>
      <p:sp>
        <p:nvSpPr>
          <p:cNvPr id="15" name="Tijdelijke aanduiding voor inhoud 14"/>
          <p:cNvSpPr>
            <a:spLocks noGrp="1"/>
          </p:cNvSpPr>
          <p:nvPr>
            <p:ph sz="quarter" idx="12"/>
          </p:nvPr>
        </p:nvSpPr>
        <p:spPr>
          <a:xfrm>
            <a:off x="959750" y="6072206"/>
            <a:ext cx="7198125" cy="360000"/>
          </a:xfrm>
        </p:spPr>
        <p:txBody>
          <a:bodyPr/>
          <a:lstStyle>
            <a:lvl1pPr algn="l">
              <a:buNone/>
              <a:defRPr sz="1400"/>
            </a:lvl1pPr>
          </a:lstStyle>
          <a:p>
            <a:pPr lvl="0"/>
            <a:r>
              <a:rPr lang="nl-NL" dirty="0"/>
              <a:t>Klik om de tekststijl van het model te bewerken</a:t>
            </a:r>
          </a:p>
        </p:txBody>
      </p:sp>
      <p:pic>
        <p:nvPicPr>
          <p:cNvPr id="8" name="Afbeelding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3272225" y="5702034"/>
            <a:ext cx="15461045" cy="1155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503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nl-NL" dirty="0"/>
          </a:p>
        </p:txBody>
      </p:sp>
      <p:sp>
        <p:nvSpPr>
          <p:cNvPr id="3" name="Tijdelijke aanduiding voor verticale tekst 2"/>
          <p:cNvSpPr>
            <a:spLocks noGrp="1"/>
          </p:cNvSpPr>
          <p:nvPr>
            <p:ph type="body" orient="vert" idx="1"/>
          </p:nvPr>
        </p:nvSpPr>
        <p:spPr/>
        <p:txBody>
          <a:bodyPr vert="eaVert"/>
          <a:lstStyle>
            <a:lvl1pPr>
              <a:buClrTx/>
              <a:defRPr/>
            </a:lvl1pPr>
            <a:lvl2pPr>
              <a:buClrTx/>
              <a:defRPr/>
            </a:lvl2pPr>
            <a:lvl3pPr>
              <a:buClrTx/>
              <a:defRPr/>
            </a:lvl3pPr>
            <a:lvl4pPr>
              <a:buClrTx/>
              <a:defRPr/>
            </a:lvl4pPr>
            <a:lvl5pPr>
              <a:buClrTx/>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64086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438063" y="360000"/>
            <a:ext cx="1919500" cy="4680000"/>
          </a:xfrm>
        </p:spPr>
        <p:txBody>
          <a:bodyPr vert="eaVert"/>
          <a:lstStyle/>
          <a:p>
            <a:r>
              <a:rPr lang="nl-NL"/>
              <a:t>Titelstijl van model bewerken</a:t>
            </a:r>
            <a:endParaRPr lang="nl-NL" dirty="0"/>
          </a:p>
        </p:txBody>
      </p:sp>
      <p:sp>
        <p:nvSpPr>
          <p:cNvPr id="3" name="Tijdelijke aanduiding voor verticale tekst 2"/>
          <p:cNvSpPr>
            <a:spLocks noGrp="1"/>
          </p:cNvSpPr>
          <p:nvPr>
            <p:ph type="body" orient="vert" idx="1"/>
          </p:nvPr>
        </p:nvSpPr>
        <p:spPr>
          <a:xfrm>
            <a:off x="959750" y="360000"/>
            <a:ext cx="6238375" cy="4680000"/>
          </a:xfrm>
        </p:spPr>
        <p:txBody>
          <a:bodyPr vert="eaVert"/>
          <a:lstStyle>
            <a:lvl1pPr>
              <a:buClrTx/>
              <a:defRPr/>
            </a:lvl1pPr>
            <a:lvl2pPr>
              <a:buClrTx/>
              <a:defRPr/>
            </a:lvl2pPr>
            <a:lvl3pPr>
              <a:buClrTx/>
              <a:defRPr/>
            </a:lvl3pPr>
            <a:lvl4pPr>
              <a:buClrTx/>
              <a:defRPr/>
            </a:lvl4pPr>
            <a:lvl5pPr>
              <a:buClrTx/>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47589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959750" y="360000"/>
            <a:ext cx="7917938" cy="1080000"/>
          </a:xfrm>
        </p:spPr>
        <p:txBody>
          <a:bodyPr/>
          <a:lstStyle/>
          <a:p>
            <a:r>
              <a:rPr lang="nl-NL"/>
              <a:t>Titelstijl van model bewerken</a:t>
            </a:r>
            <a:endParaRPr lang="nl-NL" dirty="0"/>
          </a:p>
        </p:txBody>
      </p:sp>
      <p:sp>
        <p:nvSpPr>
          <p:cNvPr id="3" name="Tijdelijke aanduiding voor tekst 2"/>
          <p:cNvSpPr>
            <a:spLocks noGrp="1"/>
          </p:cNvSpPr>
          <p:nvPr>
            <p:ph type="body" sz="half" idx="1"/>
          </p:nvPr>
        </p:nvSpPr>
        <p:spPr>
          <a:xfrm>
            <a:off x="959750" y="1620000"/>
            <a:ext cx="3839000" cy="4329280"/>
          </a:xfrm>
        </p:spPr>
        <p:txBody>
          <a:bodyPr/>
          <a:lstStyle>
            <a:lvl1pPr>
              <a:buClrTx/>
              <a:defRPr/>
            </a:lvl1pPr>
            <a:lvl2pPr>
              <a:buClrTx/>
              <a:defRPr/>
            </a:lvl2pPr>
            <a:lvl3pPr>
              <a:buClrTx/>
              <a:defRPr/>
            </a:lvl3pPr>
            <a:lvl4pPr>
              <a:buClrTx/>
              <a:defRPr/>
            </a:lvl4pPr>
            <a:lvl5pPr>
              <a:buClrTx/>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llustratie 3"/>
          <p:cNvSpPr>
            <a:spLocks noGrp="1"/>
          </p:cNvSpPr>
          <p:nvPr>
            <p:ph type="clipArt" sz="half" idx="2"/>
          </p:nvPr>
        </p:nvSpPr>
        <p:spPr>
          <a:xfrm>
            <a:off x="5038688" y="1620000"/>
            <a:ext cx="3839000" cy="4329280"/>
          </a:xfrm>
        </p:spPr>
        <p:txBody>
          <a:bodyPr/>
          <a:lstStyle>
            <a:lvl1pPr>
              <a:buClrTx/>
              <a:defRPr/>
            </a:lvl1pPr>
          </a:lstStyle>
          <a:p>
            <a:pPr lvl="0"/>
            <a:r>
              <a:rPr lang="nl-NL" noProof="0"/>
              <a:t>Klik op het pictogram als u een illustratie wilt toevoegen</a:t>
            </a:r>
            <a:endParaRPr lang="nl-NL" noProof="0" dirty="0"/>
          </a:p>
        </p:txBody>
      </p:sp>
    </p:spTree>
    <p:extLst>
      <p:ext uri="{BB962C8B-B14F-4D97-AF65-F5344CB8AC3E}">
        <p14:creationId xmlns:p14="http://schemas.microsoft.com/office/powerpoint/2010/main" val="29184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959750" y="360000"/>
            <a:ext cx="7917938" cy="1080000"/>
          </a:xfrm>
        </p:spPr>
        <p:txBody>
          <a:bodyPr/>
          <a:lstStyle/>
          <a:p>
            <a:r>
              <a:rPr lang="nl-NL"/>
              <a:t>Titelstijl van model bewerken</a:t>
            </a:r>
            <a:endParaRPr lang="nl-NL" dirty="0"/>
          </a:p>
        </p:txBody>
      </p:sp>
      <p:sp>
        <p:nvSpPr>
          <p:cNvPr id="3" name="Tijdelijke aanduiding voor tekst 2"/>
          <p:cNvSpPr>
            <a:spLocks noGrp="1"/>
          </p:cNvSpPr>
          <p:nvPr>
            <p:ph type="body" sz="half" idx="1"/>
          </p:nvPr>
        </p:nvSpPr>
        <p:spPr>
          <a:xfrm>
            <a:off x="959750" y="1620000"/>
            <a:ext cx="3839000" cy="4329280"/>
          </a:xfrm>
        </p:spPr>
        <p:txBody>
          <a:bodyPr/>
          <a:lstStyle>
            <a:lvl1pPr>
              <a:buClrTx/>
              <a:defRPr/>
            </a:lvl1pPr>
            <a:lvl2pPr>
              <a:buClrTx/>
              <a:defRPr/>
            </a:lvl2pPr>
            <a:lvl3pPr>
              <a:buClrTx/>
              <a:defRPr/>
            </a:lvl3pPr>
            <a:lvl4pPr>
              <a:buClrTx/>
              <a:defRPr/>
            </a:lvl4pPr>
            <a:lvl5pPr>
              <a:buClrTx/>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grafiek 3"/>
          <p:cNvSpPr>
            <a:spLocks noGrp="1"/>
          </p:cNvSpPr>
          <p:nvPr>
            <p:ph type="chart" sz="half" idx="2"/>
          </p:nvPr>
        </p:nvSpPr>
        <p:spPr>
          <a:xfrm>
            <a:off x="5038688" y="1620000"/>
            <a:ext cx="3839000" cy="4329280"/>
          </a:xfrm>
        </p:spPr>
        <p:txBody>
          <a:bodyPr/>
          <a:lstStyle>
            <a:lvl1pPr>
              <a:buClrTx/>
              <a:defRPr/>
            </a:lvl1pPr>
          </a:lstStyle>
          <a:p>
            <a:pPr lvl="0"/>
            <a:r>
              <a:rPr lang="nl-NL" noProof="0"/>
              <a:t>Klik op het pictogram als u een grafiek wilt toevoegen</a:t>
            </a:r>
            <a:endParaRPr lang="nl-NL" noProof="0" dirty="0"/>
          </a:p>
        </p:txBody>
      </p:sp>
    </p:spTree>
    <p:extLst>
      <p:ext uri="{BB962C8B-B14F-4D97-AF65-F5344CB8AC3E}">
        <p14:creationId xmlns:p14="http://schemas.microsoft.com/office/powerpoint/2010/main" val="195351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60717" y="537130"/>
            <a:ext cx="10316063" cy="490682"/>
          </a:xfrm>
        </p:spPr>
        <p:txBody>
          <a:bodyPr/>
          <a:lstStyle/>
          <a:p>
            <a:r>
              <a:rPr lang="nl-NL"/>
              <a:t>Titelstijl van model bewerken</a:t>
            </a:r>
            <a:endParaRPr lang="nl-NL" dirty="0"/>
          </a:p>
        </p:txBody>
      </p:sp>
      <p:sp>
        <p:nvSpPr>
          <p:cNvPr id="3" name="Tijdelijke aanduiding voor inhoud 2"/>
          <p:cNvSpPr>
            <a:spLocks noGrp="1"/>
          </p:cNvSpPr>
          <p:nvPr>
            <p:ph idx="1"/>
          </p:nvPr>
        </p:nvSpPr>
        <p:spPr>
          <a:xfrm>
            <a:off x="960716" y="1457200"/>
            <a:ext cx="10318179" cy="4420072"/>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2201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59750" y="4320000"/>
            <a:ext cx="10317313" cy="1260000"/>
          </a:xfrm>
        </p:spPr>
        <p:txBody>
          <a:bodyPr/>
          <a:lstStyle>
            <a:lvl1pPr algn="l">
              <a:defRPr sz="4000" b="1" cap="all"/>
            </a:lvl1pPr>
          </a:lstStyle>
          <a:p>
            <a:r>
              <a:rPr lang="nl-NL"/>
              <a:t>Titelstijl van model bewerken</a:t>
            </a:r>
            <a:endParaRPr lang="nl-NL" dirty="0"/>
          </a:p>
        </p:txBody>
      </p:sp>
      <p:sp>
        <p:nvSpPr>
          <p:cNvPr id="3" name="Tijdelijke aanduiding voor tekst 2"/>
          <p:cNvSpPr>
            <a:spLocks noGrp="1"/>
          </p:cNvSpPr>
          <p:nvPr>
            <p:ph type="body" idx="1"/>
          </p:nvPr>
        </p:nvSpPr>
        <p:spPr>
          <a:xfrm>
            <a:off x="959750" y="2880000"/>
            <a:ext cx="10317313" cy="1440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tekststijl van het model te bewerken</a:t>
            </a:r>
          </a:p>
        </p:txBody>
      </p:sp>
    </p:spTree>
    <p:extLst>
      <p:ext uri="{BB962C8B-B14F-4D97-AF65-F5344CB8AC3E}">
        <p14:creationId xmlns:p14="http://schemas.microsoft.com/office/powerpoint/2010/main" val="175786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nl-NL" dirty="0"/>
          </a:p>
        </p:txBody>
      </p:sp>
      <p:sp>
        <p:nvSpPr>
          <p:cNvPr id="3" name="Tijdelijke aanduiding voor inhoud 2"/>
          <p:cNvSpPr>
            <a:spLocks noGrp="1"/>
          </p:cNvSpPr>
          <p:nvPr>
            <p:ph sz="half" idx="1"/>
          </p:nvPr>
        </p:nvSpPr>
        <p:spPr>
          <a:xfrm>
            <a:off x="959750" y="1080000"/>
            <a:ext cx="5038688" cy="4869280"/>
          </a:xfrm>
        </p:spPr>
        <p:txBody>
          <a:bodyPr/>
          <a:lstStyle>
            <a:lvl1pPr>
              <a:buClrTx/>
              <a:defRPr sz="2800"/>
            </a:lvl1pPr>
            <a:lvl2pPr>
              <a:buClrTx/>
              <a:defRPr sz="2400"/>
            </a:lvl2pPr>
            <a:lvl3pPr>
              <a:buClrTx/>
              <a:defRPr sz="2000"/>
            </a:lvl3pPr>
            <a:lvl4pPr>
              <a:buClrTx/>
              <a:defRPr sz="1800"/>
            </a:lvl4pPr>
            <a:lvl5pPr>
              <a:buClrTx/>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238375" y="1080000"/>
            <a:ext cx="5038688" cy="4869280"/>
          </a:xfrm>
        </p:spPr>
        <p:txBody>
          <a:bodyPr/>
          <a:lstStyle>
            <a:lvl1pPr>
              <a:buClrTx/>
              <a:defRPr sz="2800"/>
            </a:lvl1pPr>
            <a:lvl2pPr>
              <a:buClrTx/>
              <a:defRPr sz="2400"/>
            </a:lvl2pPr>
            <a:lvl3pPr>
              <a:buClrTx/>
              <a:defRPr sz="2000"/>
            </a:lvl3pPr>
            <a:lvl4pPr>
              <a:buClrTx/>
              <a:defRPr sz="1800"/>
            </a:lvl4pPr>
            <a:lvl5pPr>
              <a:buClrTx/>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23224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959750" y="360000"/>
            <a:ext cx="10317313" cy="1080000"/>
          </a:xfrm>
        </p:spPr>
        <p:txBody>
          <a:bodyPr/>
          <a:lstStyle>
            <a:lvl1pPr>
              <a:defRPr/>
            </a:lvl1pPr>
          </a:lstStyle>
          <a:p>
            <a:r>
              <a:rPr lang="nl-NL"/>
              <a:t>Titelstijl van model bewerken</a:t>
            </a:r>
            <a:endParaRPr lang="nl-NL" dirty="0"/>
          </a:p>
        </p:txBody>
      </p:sp>
      <p:sp>
        <p:nvSpPr>
          <p:cNvPr id="3" name="Tijdelijke aanduiding voor tekst 2"/>
          <p:cNvSpPr>
            <a:spLocks noGrp="1"/>
          </p:cNvSpPr>
          <p:nvPr>
            <p:ph type="body" idx="1"/>
          </p:nvPr>
        </p:nvSpPr>
        <p:spPr>
          <a:xfrm>
            <a:off x="959750" y="1620000"/>
            <a:ext cx="5038688"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959750" y="2340000"/>
            <a:ext cx="5038688" cy="3681288"/>
          </a:xfrm>
        </p:spPr>
        <p:txBody>
          <a:bodyPr/>
          <a:lstStyle>
            <a:lvl1pPr>
              <a:buClrTx/>
              <a:defRPr sz="2400"/>
            </a:lvl1pPr>
            <a:lvl2pPr>
              <a:buClrTx/>
              <a:defRPr sz="2000"/>
            </a:lvl2pPr>
            <a:lvl3pPr>
              <a:buClrTx/>
              <a:defRPr sz="1800"/>
            </a:lvl3pPr>
            <a:lvl4pPr>
              <a:buClrTx/>
              <a:defRPr sz="1600"/>
            </a:lvl4pPr>
            <a:lvl5pPr>
              <a:buClrTx/>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238375" y="1620000"/>
            <a:ext cx="5038688"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238375" y="2340000"/>
            <a:ext cx="5038688" cy="3681288"/>
          </a:xfrm>
        </p:spPr>
        <p:txBody>
          <a:bodyPr/>
          <a:lstStyle>
            <a:lvl1pPr>
              <a:buClrTx/>
              <a:defRPr sz="2400"/>
            </a:lvl1pPr>
            <a:lvl2pPr>
              <a:buClrTx/>
              <a:defRPr sz="2000"/>
            </a:lvl2pPr>
            <a:lvl3pPr>
              <a:buClrTx/>
              <a:defRPr sz="1800"/>
            </a:lvl3pPr>
            <a:lvl4pPr>
              <a:buClrTx/>
              <a:defRPr sz="1600"/>
            </a:lvl4pPr>
            <a:lvl5pPr>
              <a:buClrTx/>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62737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endParaRPr lang="nl-NL" dirty="0"/>
          </a:p>
        </p:txBody>
      </p:sp>
    </p:spTree>
    <p:extLst>
      <p:ext uri="{BB962C8B-B14F-4D97-AF65-F5344CB8AC3E}">
        <p14:creationId xmlns:p14="http://schemas.microsoft.com/office/powerpoint/2010/main" val="203220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962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59750" y="360000"/>
            <a:ext cx="3839000" cy="1080000"/>
          </a:xfrm>
        </p:spPr>
        <p:txBody>
          <a:bodyPr/>
          <a:lstStyle>
            <a:lvl1pPr algn="l">
              <a:defRPr sz="2000" b="1"/>
            </a:lvl1pPr>
          </a:lstStyle>
          <a:p>
            <a:r>
              <a:rPr lang="nl-NL"/>
              <a:t>Titelstijl van model bewerken</a:t>
            </a:r>
            <a:endParaRPr lang="nl-NL" dirty="0"/>
          </a:p>
        </p:txBody>
      </p:sp>
      <p:sp>
        <p:nvSpPr>
          <p:cNvPr id="3" name="Tijdelijke aanduiding voor inhoud 2"/>
          <p:cNvSpPr>
            <a:spLocks noGrp="1"/>
          </p:cNvSpPr>
          <p:nvPr>
            <p:ph idx="1"/>
          </p:nvPr>
        </p:nvSpPr>
        <p:spPr>
          <a:xfrm>
            <a:off x="5038688" y="360000"/>
            <a:ext cx="6238375" cy="5589280"/>
          </a:xfrm>
        </p:spPr>
        <p:txBody>
          <a:bodyPr/>
          <a:lstStyle>
            <a:lvl1pPr>
              <a:buClrTx/>
              <a:defRPr sz="3200"/>
            </a:lvl1pPr>
            <a:lvl2pPr>
              <a:buClrTx/>
              <a:defRPr sz="2800"/>
            </a:lvl2pPr>
            <a:lvl3pPr>
              <a:buClrTx/>
              <a:defRPr sz="2400"/>
            </a:lvl3pPr>
            <a:lvl4pPr>
              <a:buClrTx/>
              <a:defRPr sz="2000"/>
            </a:lvl4pPr>
            <a:lvl5pPr>
              <a:buClrTx/>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959750" y="1620000"/>
            <a:ext cx="3839000" cy="43292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Tree>
    <p:extLst>
      <p:ext uri="{BB962C8B-B14F-4D97-AF65-F5344CB8AC3E}">
        <p14:creationId xmlns:p14="http://schemas.microsoft.com/office/powerpoint/2010/main" val="117458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99375" y="4680000"/>
            <a:ext cx="7198125" cy="540000"/>
          </a:xfrm>
        </p:spPr>
        <p:txBody>
          <a:bodyPr/>
          <a:lstStyle>
            <a:lvl1pPr algn="l">
              <a:defRPr sz="2000" b="1"/>
            </a:lvl1pPr>
          </a:lstStyle>
          <a:p>
            <a:r>
              <a:rPr lang="nl-NL"/>
              <a:t>Titelstijl van model bewerken</a:t>
            </a:r>
            <a:endParaRPr lang="nl-NL" dirty="0"/>
          </a:p>
        </p:txBody>
      </p:sp>
      <p:sp>
        <p:nvSpPr>
          <p:cNvPr id="3" name="Tijdelijke aanduiding voor afbeelding 2"/>
          <p:cNvSpPr>
            <a:spLocks noGrp="1"/>
          </p:cNvSpPr>
          <p:nvPr>
            <p:ph type="pic" idx="1"/>
          </p:nvPr>
        </p:nvSpPr>
        <p:spPr>
          <a:xfrm>
            <a:off x="2399375" y="360000"/>
            <a:ext cx="7198125" cy="42931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Sleep de afbeelding naar de tijdelijke aanduiding of klik op het pictogram als u een afbeelding wilt toevoegen</a:t>
            </a:r>
            <a:endParaRPr lang="nl-NL" noProof="0" dirty="0"/>
          </a:p>
        </p:txBody>
      </p:sp>
      <p:sp>
        <p:nvSpPr>
          <p:cNvPr id="4" name="Tijdelijke aanduiding voor tekst 3"/>
          <p:cNvSpPr>
            <a:spLocks noGrp="1"/>
          </p:cNvSpPr>
          <p:nvPr>
            <p:ph type="body" sz="half" idx="2"/>
          </p:nvPr>
        </p:nvSpPr>
        <p:spPr>
          <a:xfrm>
            <a:off x="2399375" y="5220000"/>
            <a:ext cx="7198125"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Tree>
    <p:extLst>
      <p:ext uri="{BB962C8B-B14F-4D97-AF65-F5344CB8AC3E}">
        <p14:creationId xmlns:p14="http://schemas.microsoft.com/office/powerpoint/2010/main" val="2648465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5" descr="VER-blauw-bomen-def.jpg"/>
          <p:cNvPicPr>
            <a:picLocks noChangeAspect="1"/>
          </p:cNvPicPr>
          <p:nvPr/>
        </p:nvPicPr>
        <p:blipFill rotWithShape="1">
          <a:blip r:embed="rId15" cstate="print">
            <a:extLst>
              <a:ext uri="{28A0092B-C50C-407E-A947-70E740481C1C}">
                <a14:useLocalDpi xmlns:a14="http://schemas.microsoft.com/office/drawing/2010/main" val="0"/>
              </a:ext>
            </a:extLst>
          </a:blip>
          <a:srcRect b="25678"/>
          <a:stretch/>
        </p:blipFill>
        <p:spPr bwMode="auto">
          <a:xfrm>
            <a:off x="-35687" y="0"/>
            <a:ext cx="12224512" cy="6423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960716" y="1539923"/>
            <a:ext cx="10318179" cy="449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28" name="Rectangle 22"/>
          <p:cNvSpPr>
            <a:spLocks noGrp="1" noChangeArrowheads="1"/>
          </p:cNvSpPr>
          <p:nvPr>
            <p:ph type="title"/>
          </p:nvPr>
        </p:nvSpPr>
        <p:spPr bwMode="auto">
          <a:xfrm>
            <a:off x="960717" y="620688"/>
            <a:ext cx="10316063" cy="490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dirty="0"/>
              <a:t>Klik om de stijl te bewerken</a:t>
            </a:r>
          </a:p>
        </p:txBody>
      </p:sp>
      <p:pic>
        <p:nvPicPr>
          <p:cNvPr id="6" name="Afbeelding 8"/>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bwMode="auto">
          <a:xfrm>
            <a:off x="-98276" y="5946686"/>
            <a:ext cx="12188824" cy="91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Afbeelding 8"/>
          <p:cNvPicPr>
            <a:picLocks noChangeAspect="1"/>
          </p:cNvPicPr>
          <p:nvPr userDrawn="1"/>
        </p:nvPicPr>
        <p:blipFill rotWithShape="1">
          <a:blip r:embed="rId17" cstate="email">
            <a:extLst>
              <a:ext uri="{28A0092B-C50C-407E-A947-70E740481C1C}">
                <a14:useLocalDpi xmlns:a14="http://schemas.microsoft.com/office/drawing/2010/main" val="0"/>
              </a:ext>
            </a:extLst>
          </a:blip>
          <a:srcRect l="97702"/>
          <a:stretch/>
        </p:blipFill>
        <p:spPr bwMode="auto">
          <a:xfrm>
            <a:off x="11937900" y="5946686"/>
            <a:ext cx="280111" cy="911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hf hdr="0" ftr="0" dt="0"/>
  <p:txStyles>
    <p:titleStyle>
      <a:lvl1pPr algn="l" rtl="0" eaLnBrk="1" fontAlgn="base" hangingPunct="1">
        <a:spcBef>
          <a:spcPct val="0"/>
        </a:spcBef>
        <a:spcAft>
          <a:spcPct val="0"/>
        </a:spcAft>
        <a:defRPr lang="nl-NL" sz="3600" dirty="0">
          <a:solidFill>
            <a:schemeClr val="tx2"/>
          </a:solidFill>
          <a:latin typeface="+mj-lt"/>
          <a:ea typeface="ＭＳ Ｐゴシック" charset="0"/>
          <a:cs typeface="+mj-cs"/>
        </a:defRPr>
      </a:lvl1pPr>
      <a:lvl2pPr algn="l" rtl="0" eaLnBrk="1" fontAlgn="base" hangingPunct="1">
        <a:spcBef>
          <a:spcPct val="0"/>
        </a:spcBef>
        <a:spcAft>
          <a:spcPct val="0"/>
        </a:spcAft>
        <a:defRPr sz="3600">
          <a:solidFill>
            <a:schemeClr val="tx2"/>
          </a:solidFill>
          <a:latin typeface="Verdana" pitchFamily="34" charset="0"/>
          <a:ea typeface="ＭＳ Ｐゴシック" charset="0"/>
        </a:defRPr>
      </a:lvl2pPr>
      <a:lvl3pPr algn="l" rtl="0" eaLnBrk="1" fontAlgn="base" hangingPunct="1">
        <a:spcBef>
          <a:spcPct val="0"/>
        </a:spcBef>
        <a:spcAft>
          <a:spcPct val="0"/>
        </a:spcAft>
        <a:defRPr sz="3600">
          <a:solidFill>
            <a:schemeClr val="tx2"/>
          </a:solidFill>
          <a:latin typeface="Verdana" pitchFamily="34" charset="0"/>
          <a:ea typeface="ＭＳ Ｐゴシック" charset="0"/>
        </a:defRPr>
      </a:lvl3pPr>
      <a:lvl4pPr algn="l" rtl="0" eaLnBrk="1" fontAlgn="base" hangingPunct="1">
        <a:spcBef>
          <a:spcPct val="0"/>
        </a:spcBef>
        <a:spcAft>
          <a:spcPct val="0"/>
        </a:spcAft>
        <a:defRPr sz="3600">
          <a:solidFill>
            <a:schemeClr val="tx2"/>
          </a:solidFill>
          <a:latin typeface="Verdana" pitchFamily="34" charset="0"/>
          <a:ea typeface="ＭＳ Ｐゴシック" charset="0"/>
        </a:defRPr>
      </a:lvl4pPr>
      <a:lvl5pPr algn="l" rtl="0" eaLnBrk="1" fontAlgn="base" hangingPunct="1">
        <a:spcBef>
          <a:spcPct val="0"/>
        </a:spcBef>
        <a:spcAft>
          <a:spcPct val="0"/>
        </a:spcAft>
        <a:defRPr sz="3600">
          <a:solidFill>
            <a:schemeClr val="tx2"/>
          </a:solidFill>
          <a:latin typeface="Verdana" pitchFamily="34" charset="0"/>
          <a:ea typeface="ＭＳ Ｐゴシック"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ＭＳ Ｐゴシック" charset="0"/>
          <a:cs typeface="+mn-cs"/>
        </a:defRPr>
      </a:lvl1pPr>
      <a:lvl2pPr marL="190500" indent="266700" algn="l" rtl="0" eaLnBrk="1" fontAlgn="base" hangingPunct="1">
        <a:spcBef>
          <a:spcPct val="20000"/>
        </a:spcBef>
        <a:spcAft>
          <a:spcPct val="0"/>
        </a:spcAft>
        <a:buChar char="–"/>
        <a:defRPr sz="2400">
          <a:solidFill>
            <a:schemeClr val="tx1"/>
          </a:solidFill>
          <a:latin typeface="+mn-lt"/>
          <a:ea typeface="ＭＳ Ｐゴシック" charset="0"/>
        </a:defRPr>
      </a:lvl2pPr>
      <a:lvl3pPr marL="381000" indent="533400" algn="l" rtl="0" eaLnBrk="1" fontAlgn="base" hangingPunct="1">
        <a:spcBef>
          <a:spcPct val="20000"/>
        </a:spcBef>
        <a:spcAft>
          <a:spcPct val="0"/>
        </a:spcAft>
        <a:buChar char="•"/>
        <a:defRPr sz="2400">
          <a:solidFill>
            <a:schemeClr val="tx1"/>
          </a:solidFill>
          <a:latin typeface="+mn-lt"/>
          <a:ea typeface="ＭＳ Ｐゴシック" charset="0"/>
        </a:defRPr>
      </a:lvl3pPr>
      <a:lvl4pPr marL="571500" indent="800100" algn="l" rtl="0" eaLnBrk="1" fontAlgn="base" hangingPunct="1">
        <a:spcBef>
          <a:spcPct val="20000"/>
        </a:spcBef>
        <a:spcAft>
          <a:spcPct val="0"/>
        </a:spcAft>
        <a:buChar char="–"/>
        <a:defRPr sz="2400">
          <a:solidFill>
            <a:schemeClr val="tx1"/>
          </a:solidFill>
          <a:latin typeface="+mn-lt"/>
          <a:ea typeface="ＭＳ Ｐゴシック" charset="0"/>
        </a:defRPr>
      </a:lvl4pPr>
      <a:lvl5pPr marL="762000" indent="1066800" algn="l" rtl="0" eaLnBrk="1" fontAlgn="base" hangingPunct="1">
        <a:spcBef>
          <a:spcPct val="20000"/>
        </a:spcBef>
        <a:spcAft>
          <a:spcPct val="0"/>
        </a:spcAft>
        <a:buChar char="»"/>
        <a:defRPr sz="2400">
          <a:solidFill>
            <a:schemeClr val="tx1"/>
          </a:solidFill>
          <a:latin typeface="+mn-lt"/>
          <a:ea typeface="ＭＳ Ｐゴシック" charset="0"/>
        </a:defRPr>
      </a:lvl5pPr>
      <a:lvl6pPr marL="1219200" algn="l" rtl="0" eaLnBrk="1" fontAlgn="base" hangingPunct="1">
        <a:spcBef>
          <a:spcPct val="20000"/>
        </a:spcBef>
        <a:spcAft>
          <a:spcPct val="0"/>
        </a:spcAft>
        <a:buClr>
          <a:srgbClr val="CF691E"/>
        </a:buClr>
        <a:buChar char="»"/>
        <a:defRPr sz="2400">
          <a:solidFill>
            <a:schemeClr val="tx1"/>
          </a:solidFill>
          <a:latin typeface="+mn-lt"/>
        </a:defRPr>
      </a:lvl6pPr>
      <a:lvl7pPr marL="1676400" algn="l" rtl="0" eaLnBrk="1" fontAlgn="base" hangingPunct="1">
        <a:spcBef>
          <a:spcPct val="20000"/>
        </a:spcBef>
        <a:spcAft>
          <a:spcPct val="0"/>
        </a:spcAft>
        <a:buClr>
          <a:srgbClr val="CF691E"/>
        </a:buClr>
        <a:buChar char="»"/>
        <a:defRPr sz="2400">
          <a:solidFill>
            <a:schemeClr val="tx1"/>
          </a:solidFill>
          <a:latin typeface="+mn-lt"/>
        </a:defRPr>
      </a:lvl7pPr>
      <a:lvl8pPr marL="2133600" algn="l" rtl="0" eaLnBrk="1" fontAlgn="base" hangingPunct="1">
        <a:spcBef>
          <a:spcPct val="20000"/>
        </a:spcBef>
        <a:spcAft>
          <a:spcPct val="0"/>
        </a:spcAft>
        <a:buClr>
          <a:srgbClr val="CF691E"/>
        </a:buClr>
        <a:buChar char="»"/>
        <a:defRPr sz="2400">
          <a:solidFill>
            <a:schemeClr val="tx1"/>
          </a:solidFill>
          <a:latin typeface="+mn-lt"/>
        </a:defRPr>
      </a:lvl8pPr>
      <a:lvl9pPr marL="2590800" algn="l" rtl="0" eaLnBrk="1" fontAlgn="base" hangingPunct="1">
        <a:spcBef>
          <a:spcPct val="20000"/>
        </a:spcBef>
        <a:spcAft>
          <a:spcPct val="0"/>
        </a:spcAft>
        <a:buClr>
          <a:srgbClr val="CF691E"/>
        </a:buClr>
        <a:buChar char="»"/>
        <a:defRPr sz="2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719252" y="620688"/>
            <a:ext cx="10750320" cy="1872208"/>
          </a:xfrm>
        </p:spPr>
        <p:txBody>
          <a:bodyPr/>
          <a:lstStyle/>
          <a:p>
            <a:r>
              <a:rPr lang="nl-NL" altLang="nl-NL" dirty="0"/>
              <a:t>Urineweginfecties (UWI) bij kwetsbare ouderen</a:t>
            </a:r>
            <a:endParaRPr dirty="0">
              <a:latin typeface="Verdana" charset="0"/>
            </a:endParaRPr>
          </a:p>
        </p:txBody>
      </p:sp>
      <p:sp>
        <p:nvSpPr>
          <p:cNvPr id="3" name="Ondertitel 2"/>
          <p:cNvSpPr>
            <a:spLocks noGrp="1"/>
          </p:cNvSpPr>
          <p:nvPr>
            <p:ph type="subTitle" idx="1"/>
          </p:nvPr>
        </p:nvSpPr>
        <p:spPr>
          <a:xfrm>
            <a:off x="960717" y="2132856"/>
            <a:ext cx="9596584" cy="2367708"/>
          </a:xfrm>
        </p:spPr>
        <p:txBody>
          <a:bodyPr/>
          <a:lstStyle/>
          <a:p>
            <a:pPr>
              <a:defRPr/>
            </a:pPr>
            <a:endParaRPr lang="nl-NL" b="1" dirty="0">
              <a:solidFill>
                <a:srgbClr val="7030A0"/>
              </a:solidFill>
            </a:endParaRPr>
          </a:p>
          <a:p>
            <a:pPr>
              <a:defRPr/>
            </a:pPr>
            <a:r>
              <a:rPr lang="nl-NL" b="1" dirty="0">
                <a:solidFill>
                  <a:srgbClr val="7030A0"/>
                </a:solidFill>
              </a:rPr>
              <a:t>Klinische les voor verzorgenden</a:t>
            </a:r>
          </a:p>
          <a:p>
            <a:pPr>
              <a:defRPr/>
            </a:pPr>
            <a:r>
              <a:rPr lang="nl-NL" b="1" dirty="0">
                <a:solidFill>
                  <a:srgbClr val="7030A0"/>
                </a:solidFill>
              </a:rPr>
              <a:t>en verpleegkundigen</a:t>
            </a:r>
            <a:endParaRPr dirty="0"/>
          </a:p>
        </p:txBody>
      </p:sp>
      <p:sp>
        <p:nvSpPr>
          <p:cNvPr id="3076" name="Tijdelijke aanduiding voor inhoud 3"/>
          <p:cNvSpPr>
            <a:spLocks noGrp="1"/>
          </p:cNvSpPr>
          <p:nvPr>
            <p:ph sz="quarter" idx="11"/>
          </p:nvPr>
        </p:nvSpPr>
        <p:spPr>
          <a:xfrm>
            <a:off x="960717" y="4500564"/>
            <a:ext cx="9596584" cy="720725"/>
          </a:xfrm>
        </p:spPr>
        <p:txBody>
          <a:bodyPr/>
          <a:lstStyle/>
          <a:p>
            <a:r>
              <a:rPr lang="nl-NL" dirty="0">
                <a:latin typeface="Verdana" charset="0"/>
              </a:rPr>
              <a:t>Naam Presentator</a:t>
            </a:r>
          </a:p>
        </p:txBody>
      </p:sp>
      <p:sp>
        <p:nvSpPr>
          <p:cNvPr id="2" name="Tijdelijke aanduiding voor inhoud 1"/>
          <p:cNvSpPr>
            <a:spLocks noGrp="1"/>
          </p:cNvSpPr>
          <p:nvPr>
            <p:ph sz="quarter" idx="12"/>
          </p:nvPr>
        </p:nvSpPr>
        <p:spPr/>
        <p:txBody>
          <a:bodyPr/>
          <a:lstStyle/>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549796" y="620688"/>
            <a:ext cx="11089232" cy="1296143"/>
          </a:xfrm>
        </p:spPr>
        <p:txBody>
          <a:bodyPr/>
          <a:lstStyle/>
          <a:p>
            <a:pPr algn="ctr" eaLnBrk="1" hangingPunct="1"/>
            <a:r>
              <a:rPr lang="en-US" altLang="nl-NL" sz="3200" b="1" dirty="0" err="1">
                <a:solidFill>
                  <a:srgbClr val="0070C0"/>
                </a:solidFill>
              </a:rPr>
              <a:t>Vervolg</a:t>
            </a:r>
            <a:r>
              <a:rPr lang="en-US" altLang="nl-NL" sz="3200" b="1" dirty="0">
                <a:solidFill>
                  <a:srgbClr val="0070C0"/>
                </a:solidFill>
              </a:rPr>
              <a:t> q</a:t>
            </a:r>
            <a:r>
              <a:rPr altLang="nl-NL" sz="3200" b="1" dirty="0" err="1">
                <a:solidFill>
                  <a:srgbClr val="0070C0"/>
                </a:solidFill>
              </a:rPr>
              <a:t>uiz</a:t>
            </a:r>
            <a:r>
              <a:rPr altLang="nl-NL" sz="3200" b="1" dirty="0">
                <a:solidFill>
                  <a:srgbClr val="0070C0"/>
                </a:solidFill>
              </a:rPr>
              <a:t> over </a:t>
            </a:r>
            <a:r>
              <a:rPr lang="en-US" altLang="nl-NL" sz="3200" b="1" dirty="0">
                <a:solidFill>
                  <a:srgbClr val="0070C0"/>
                </a:solidFill>
              </a:rPr>
              <a:t>UWI</a:t>
            </a:r>
            <a:r>
              <a:rPr lang="en-NL" altLang="nl-NL" sz="3200" b="1" dirty="0">
                <a:solidFill>
                  <a:srgbClr val="0070C0"/>
                </a:solidFill>
              </a:rPr>
              <a:t> </a:t>
            </a:r>
            <a:r>
              <a:rPr lang="nl-NL" altLang="nl-NL" sz="3200" b="1" dirty="0">
                <a:solidFill>
                  <a:srgbClr val="0070C0"/>
                </a:solidFill>
              </a:rPr>
              <a:t>bij kwetsbare ouderen</a:t>
            </a:r>
            <a:endParaRPr altLang="nl-NL" sz="3200"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1089856" y="2204864"/>
            <a:ext cx="10009112" cy="3600986"/>
          </a:xfrm>
          <a:prstGeom prst="rect">
            <a:avLst/>
          </a:prstGeom>
          <a:noFill/>
          <a:ln w="9525">
            <a:noFill/>
            <a:miter lim="800000"/>
            <a:headEnd/>
            <a:tailEnd/>
          </a:ln>
        </p:spPr>
        <p:txBody>
          <a:bodyPr wrap="square">
            <a:spAutoFit/>
          </a:bodyPr>
          <a:lstStyle/>
          <a:p>
            <a:pPr algn="l">
              <a:buNone/>
              <a:defRPr/>
            </a:pPr>
            <a:r>
              <a:rPr lang="nl-NL" altLang="nl-NL" sz="2400" b="1" dirty="0">
                <a:solidFill>
                  <a:srgbClr val="0070C0"/>
                </a:solidFill>
              </a:rPr>
              <a:t>4. Welke bewering klopt niet?</a:t>
            </a:r>
            <a:endParaRPr lang="nl-NL" altLang="nl-NL" sz="2400" b="1" i="1" dirty="0">
              <a:solidFill>
                <a:srgbClr val="00B050"/>
              </a:solidFill>
            </a:endParaRPr>
          </a:p>
          <a:p>
            <a:pPr marL="457200" indent="-457200" algn="l">
              <a:buFont typeface="+mj-lt"/>
              <a:buAutoNum type="alphaLcPeriod"/>
              <a:defRPr/>
            </a:pPr>
            <a:r>
              <a:rPr lang="nl-NL" kern="0" dirty="0">
                <a:solidFill>
                  <a:srgbClr val="0070C0"/>
                </a:solidFill>
              </a:rPr>
              <a:t>Door </a:t>
            </a:r>
            <a:r>
              <a:rPr lang="nl-NL" kern="0" dirty="0" err="1">
                <a:solidFill>
                  <a:srgbClr val="0070C0"/>
                </a:solidFill>
              </a:rPr>
              <a:t>overdiagnostiek</a:t>
            </a:r>
            <a:r>
              <a:rPr lang="nl-NL" kern="0" dirty="0">
                <a:solidFill>
                  <a:srgbClr val="0070C0"/>
                </a:solidFill>
              </a:rPr>
              <a:t> worden kwetsbare ouderen behandeld waarbij</a:t>
            </a:r>
            <a:br>
              <a:rPr lang="nl-NL" kern="0" dirty="0">
                <a:solidFill>
                  <a:srgbClr val="0070C0"/>
                </a:solidFill>
              </a:rPr>
            </a:br>
            <a:r>
              <a:rPr lang="nl-NL" kern="0" dirty="0">
                <a:solidFill>
                  <a:srgbClr val="0070C0"/>
                </a:solidFill>
              </a:rPr>
              <a:t>het niet zou hoeven</a:t>
            </a:r>
          </a:p>
          <a:p>
            <a:pPr marL="457200" indent="-457200" algn="l">
              <a:buFont typeface="+mj-lt"/>
              <a:buAutoNum type="alphaLcPeriod"/>
              <a:defRPr/>
            </a:pPr>
            <a:r>
              <a:rPr lang="nl-NL" kern="0" dirty="0">
                <a:solidFill>
                  <a:srgbClr val="0070C0"/>
                </a:solidFill>
              </a:rPr>
              <a:t>Door </a:t>
            </a:r>
            <a:r>
              <a:rPr lang="nl-NL" kern="0" dirty="0" err="1">
                <a:solidFill>
                  <a:srgbClr val="0070C0"/>
                </a:solidFill>
              </a:rPr>
              <a:t>onderdiagnostiek</a:t>
            </a:r>
            <a:r>
              <a:rPr lang="nl-NL" kern="0" dirty="0">
                <a:solidFill>
                  <a:srgbClr val="0070C0"/>
                </a:solidFill>
              </a:rPr>
              <a:t> lopen kwetsbare ouderen soms langer door</a:t>
            </a:r>
            <a:br>
              <a:rPr lang="nl-NL" kern="0" dirty="0">
                <a:solidFill>
                  <a:srgbClr val="0070C0"/>
                </a:solidFill>
              </a:rPr>
            </a:br>
            <a:r>
              <a:rPr lang="nl-NL" kern="0" dirty="0">
                <a:solidFill>
                  <a:srgbClr val="0070C0"/>
                </a:solidFill>
              </a:rPr>
              <a:t>met een UWI dan nodig </a:t>
            </a:r>
          </a:p>
          <a:p>
            <a:pPr marL="457200" indent="-457200" algn="l">
              <a:buFont typeface="+mj-lt"/>
              <a:buAutoNum type="alphaLcPeriod"/>
              <a:defRPr/>
            </a:pPr>
            <a:r>
              <a:rPr lang="nl-NL" kern="0" dirty="0">
                <a:solidFill>
                  <a:srgbClr val="0070C0"/>
                </a:solidFill>
              </a:rPr>
              <a:t>Met behulp van een urinestick kan altijd met zekerheid</a:t>
            </a:r>
            <a:br>
              <a:rPr lang="nl-NL" kern="0" dirty="0">
                <a:solidFill>
                  <a:srgbClr val="0070C0"/>
                </a:solidFill>
              </a:rPr>
            </a:br>
            <a:r>
              <a:rPr lang="nl-NL" kern="0" dirty="0">
                <a:solidFill>
                  <a:srgbClr val="0070C0"/>
                </a:solidFill>
              </a:rPr>
              <a:t>een UWI worden vastgesteld</a:t>
            </a:r>
          </a:p>
          <a:p>
            <a:pPr marL="457200" indent="-457200" algn="l">
              <a:buFont typeface="+mj-lt"/>
              <a:buAutoNum type="alphaLcPeriod"/>
              <a:defRPr/>
            </a:pPr>
            <a:r>
              <a:rPr lang="nl-NL" kern="0" dirty="0">
                <a:solidFill>
                  <a:srgbClr val="0070C0"/>
                </a:solidFill>
                <a:latin typeface="+mj-lt"/>
              </a:rPr>
              <a:t>Met behulp van een urinestick kan een UWI worden uitgesloten</a:t>
            </a:r>
            <a:endParaRPr lang="nl-NL" kern="0" dirty="0">
              <a:solidFill>
                <a:srgbClr val="FF0000"/>
              </a:solidFill>
              <a:latin typeface="+mj-lt"/>
            </a:endParaRPr>
          </a:p>
          <a:p>
            <a:pPr algn="l">
              <a:spcBef>
                <a:spcPct val="20000"/>
              </a:spcBef>
              <a:buNone/>
              <a:defRPr/>
            </a:pPr>
            <a:endParaRPr lang="nl-NL" b="1" kern="0" dirty="0">
              <a:solidFill>
                <a:srgbClr val="FF0000"/>
              </a:solidFill>
              <a:latin typeface="+mj-lt"/>
            </a:endParaRPr>
          </a:p>
          <a:p>
            <a:pPr algn="l">
              <a:buNone/>
              <a:defRPr/>
            </a:pPr>
            <a:endParaRPr lang="nl-NL" kern="0" dirty="0">
              <a:solidFill>
                <a:srgbClr val="0070C0"/>
              </a:solidFill>
              <a:latin typeface="+mj-lt"/>
            </a:endParaRPr>
          </a:p>
        </p:txBody>
      </p:sp>
    </p:spTree>
    <p:extLst>
      <p:ext uri="{BB962C8B-B14F-4D97-AF65-F5344CB8AC3E}">
        <p14:creationId xmlns:p14="http://schemas.microsoft.com/office/powerpoint/2010/main" val="2145483303"/>
      </p:ext>
    </p:extLst>
  </p:cSld>
  <p:clrMapOvr>
    <a:masterClrMapping/>
  </p:clrMapOvr>
  <p:transition spd="slow" advClick="0" advTm="15000"/>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657808" y="620689"/>
            <a:ext cx="10873208" cy="864096"/>
          </a:xfrm>
        </p:spPr>
        <p:txBody>
          <a:bodyPr/>
          <a:lstStyle/>
          <a:p>
            <a:pPr algn="ctr" eaLnBrk="1" hangingPunct="1"/>
            <a:r>
              <a:rPr lang="en-US" altLang="nl-NL" sz="3200" b="1" dirty="0" err="1">
                <a:solidFill>
                  <a:srgbClr val="0070C0"/>
                </a:solidFill>
              </a:rPr>
              <a:t>Vervolg</a:t>
            </a:r>
            <a:r>
              <a:rPr lang="en-US" altLang="nl-NL" sz="3200" b="1" dirty="0">
                <a:solidFill>
                  <a:srgbClr val="0070C0"/>
                </a:solidFill>
              </a:rPr>
              <a:t> q</a:t>
            </a:r>
            <a:r>
              <a:rPr altLang="nl-NL" sz="3200" b="1" dirty="0" err="1">
                <a:solidFill>
                  <a:srgbClr val="0070C0"/>
                </a:solidFill>
              </a:rPr>
              <a:t>uiz</a:t>
            </a:r>
            <a:r>
              <a:rPr altLang="nl-NL" sz="3200" b="1" dirty="0">
                <a:solidFill>
                  <a:srgbClr val="0070C0"/>
                </a:solidFill>
              </a:rPr>
              <a:t> over </a:t>
            </a:r>
            <a:r>
              <a:rPr lang="en-US" altLang="nl-NL" sz="3200" b="1" dirty="0">
                <a:solidFill>
                  <a:srgbClr val="0070C0"/>
                </a:solidFill>
              </a:rPr>
              <a:t>UWI</a:t>
            </a:r>
            <a:r>
              <a:rPr lang="en-NL" altLang="nl-NL" sz="3200" b="1" dirty="0">
                <a:solidFill>
                  <a:srgbClr val="0070C0"/>
                </a:solidFill>
              </a:rPr>
              <a:t> </a:t>
            </a:r>
            <a:r>
              <a:rPr lang="nl-NL" altLang="nl-NL" sz="3200" b="1" dirty="0">
                <a:solidFill>
                  <a:srgbClr val="0070C0"/>
                </a:solidFill>
              </a:rPr>
              <a:t>bij kwetsbare ouderen</a:t>
            </a:r>
            <a:endParaRPr altLang="nl-NL" sz="3200"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981844" y="2132856"/>
            <a:ext cx="10225136" cy="3600986"/>
          </a:xfrm>
          <a:prstGeom prst="rect">
            <a:avLst/>
          </a:prstGeom>
          <a:noFill/>
          <a:ln w="9525">
            <a:noFill/>
            <a:miter lim="800000"/>
            <a:headEnd/>
            <a:tailEnd/>
          </a:ln>
        </p:spPr>
        <p:txBody>
          <a:bodyPr wrap="square">
            <a:spAutoFit/>
          </a:bodyPr>
          <a:lstStyle/>
          <a:p>
            <a:pPr algn="l">
              <a:buNone/>
              <a:defRPr/>
            </a:pPr>
            <a:r>
              <a:rPr lang="nl-NL" altLang="nl-NL" sz="2400" b="1" dirty="0">
                <a:solidFill>
                  <a:srgbClr val="0070C0"/>
                </a:solidFill>
              </a:rPr>
              <a:t>4. Welke bewering klopt niet?</a:t>
            </a:r>
            <a:endParaRPr lang="nl-NL" altLang="nl-NL" sz="2400" b="1" i="1" dirty="0">
              <a:solidFill>
                <a:srgbClr val="00B050"/>
              </a:solidFill>
            </a:endParaRPr>
          </a:p>
          <a:p>
            <a:pPr marL="457200" indent="-457200" algn="l">
              <a:buFont typeface="+mj-lt"/>
              <a:buAutoNum type="alphaLcPeriod"/>
              <a:defRPr/>
            </a:pPr>
            <a:r>
              <a:rPr lang="nl-NL" kern="0" dirty="0">
                <a:solidFill>
                  <a:srgbClr val="0070C0"/>
                </a:solidFill>
              </a:rPr>
              <a:t>Door </a:t>
            </a:r>
            <a:r>
              <a:rPr lang="nl-NL" kern="0" dirty="0" err="1">
                <a:solidFill>
                  <a:srgbClr val="0070C0"/>
                </a:solidFill>
              </a:rPr>
              <a:t>overdiagnostiek</a:t>
            </a:r>
            <a:r>
              <a:rPr lang="nl-NL" kern="0" dirty="0">
                <a:solidFill>
                  <a:srgbClr val="0070C0"/>
                </a:solidFill>
              </a:rPr>
              <a:t> worden kwetsbare ouderen behandeld waarbij</a:t>
            </a:r>
            <a:br>
              <a:rPr lang="nl-NL" kern="0" dirty="0">
                <a:solidFill>
                  <a:srgbClr val="0070C0"/>
                </a:solidFill>
              </a:rPr>
            </a:br>
            <a:r>
              <a:rPr lang="nl-NL" kern="0" dirty="0">
                <a:solidFill>
                  <a:srgbClr val="0070C0"/>
                </a:solidFill>
              </a:rPr>
              <a:t>het niet zou hoeven</a:t>
            </a:r>
          </a:p>
          <a:p>
            <a:pPr marL="457200" indent="-457200" algn="l">
              <a:buFont typeface="+mj-lt"/>
              <a:buAutoNum type="alphaLcPeriod"/>
              <a:defRPr/>
            </a:pPr>
            <a:r>
              <a:rPr lang="nl-NL" kern="0" dirty="0">
                <a:solidFill>
                  <a:srgbClr val="0070C0"/>
                </a:solidFill>
              </a:rPr>
              <a:t>Door </a:t>
            </a:r>
            <a:r>
              <a:rPr lang="nl-NL" kern="0" dirty="0" err="1">
                <a:solidFill>
                  <a:srgbClr val="0070C0"/>
                </a:solidFill>
              </a:rPr>
              <a:t>onderdiagnostiek</a:t>
            </a:r>
            <a:r>
              <a:rPr lang="nl-NL" kern="0" dirty="0">
                <a:solidFill>
                  <a:srgbClr val="0070C0"/>
                </a:solidFill>
              </a:rPr>
              <a:t> lopen kwetsbare ouderen soms langer door</a:t>
            </a:r>
            <a:br>
              <a:rPr lang="nl-NL" kern="0" dirty="0">
                <a:solidFill>
                  <a:srgbClr val="0070C0"/>
                </a:solidFill>
              </a:rPr>
            </a:br>
            <a:r>
              <a:rPr lang="nl-NL" kern="0" dirty="0">
                <a:solidFill>
                  <a:srgbClr val="0070C0"/>
                </a:solidFill>
              </a:rPr>
              <a:t>met een UWI dan nodig </a:t>
            </a:r>
          </a:p>
          <a:p>
            <a:pPr marL="457200" indent="-457200" algn="l">
              <a:buFont typeface="+mj-lt"/>
              <a:buAutoNum type="alphaLcPeriod"/>
              <a:defRPr/>
            </a:pPr>
            <a:r>
              <a:rPr lang="nl-NL" kern="0" dirty="0">
                <a:solidFill>
                  <a:srgbClr val="FF0000"/>
                </a:solidFill>
              </a:rPr>
              <a:t>Met behulp van een urinestick kan altijd met zekerheid</a:t>
            </a:r>
            <a:br>
              <a:rPr lang="nl-NL" kern="0" dirty="0">
                <a:solidFill>
                  <a:srgbClr val="FF0000"/>
                </a:solidFill>
              </a:rPr>
            </a:br>
            <a:r>
              <a:rPr lang="nl-NL" kern="0" dirty="0">
                <a:solidFill>
                  <a:srgbClr val="FF0000"/>
                </a:solidFill>
              </a:rPr>
              <a:t>een UWI worden vastgesteld</a:t>
            </a:r>
          </a:p>
          <a:p>
            <a:pPr marL="457200" indent="-457200" algn="l">
              <a:buFont typeface="+mj-lt"/>
              <a:buAutoNum type="alphaLcPeriod"/>
              <a:defRPr/>
            </a:pPr>
            <a:r>
              <a:rPr lang="nl-NL" kern="0" dirty="0">
                <a:solidFill>
                  <a:srgbClr val="0070C0"/>
                </a:solidFill>
                <a:latin typeface="+mj-lt"/>
              </a:rPr>
              <a:t>Met behulp van een urinestick kan een UWI worden uitgesloten</a:t>
            </a:r>
            <a:endParaRPr lang="nl-NL" kern="0" dirty="0">
              <a:solidFill>
                <a:srgbClr val="FF0000"/>
              </a:solidFill>
              <a:latin typeface="+mj-lt"/>
            </a:endParaRPr>
          </a:p>
          <a:p>
            <a:pPr algn="l">
              <a:spcBef>
                <a:spcPct val="20000"/>
              </a:spcBef>
              <a:buNone/>
              <a:defRPr/>
            </a:pPr>
            <a:endParaRPr lang="nl-NL" b="1" kern="0" dirty="0">
              <a:solidFill>
                <a:srgbClr val="FF0000"/>
              </a:solidFill>
              <a:latin typeface="+mj-lt"/>
            </a:endParaRPr>
          </a:p>
          <a:p>
            <a:pPr algn="l">
              <a:buNone/>
              <a:defRPr/>
            </a:pPr>
            <a:endParaRPr lang="nl-NL" kern="0" dirty="0">
              <a:solidFill>
                <a:srgbClr val="0070C0"/>
              </a:solidFill>
              <a:latin typeface="+mj-lt"/>
            </a:endParaRPr>
          </a:p>
        </p:txBody>
      </p:sp>
    </p:spTree>
    <p:extLst>
      <p:ext uri="{BB962C8B-B14F-4D97-AF65-F5344CB8AC3E}">
        <p14:creationId xmlns:p14="http://schemas.microsoft.com/office/powerpoint/2010/main" val="356831568"/>
      </p:ext>
    </p:extLst>
  </p:cSld>
  <p:clrMapOvr>
    <a:masterClrMapping/>
  </p:clrMapOvr>
  <p:transition spd="slow" advClick="0" advTm="1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477788" y="332656"/>
            <a:ext cx="11233248" cy="1296144"/>
          </a:xfrm>
        </p:spPr>
        <p:txBody>
          <a:bodyPr/>
          <a:lstStyle/>
          <a:p>
            <a:r>
              <a:rPr altLang="nl-NL" sz="3200" b="1" dirty="0">
                <a:solidFill>
                  <a:srgbClr val="0070C0"/>
                </a:solidFill>
              </a:rPr>
              <a:t>Wanneer denken aan </a:t>
            </a:r>
            <a:r>
              <a:rPr lang="en-US" altLang="nl-NL" sz="3200" b="1" dirty="0">
                <a:solidFill>
                  <a:srgbClr val="0070C0"/>
                </a:solidFill>
              </a:rPr>
              <a:t>U</a:t>
            </a:r>
            <a:r>
              <a:rPr altLang="nl-NL" sz="3200" b="1" dirty="0">
                <a:solidFill>
                  <a:srgbClr val="0070C0"/>
                </a:solidFill>
              </a:rPr>
              <a:t>WI</a:t>
            </a:r>
            <a:r>
              <a:rPr lang="en-NL" altLang="nl-NL" sz="3200" b="1" dirty="0">
                <a:solidFill>
                  <a:srgbClr val="0070C0"/>
                </a:solidFill>
              </a:rPr>
              <a:t> </a:t>
            </a:r>
            <a:r>
              <a:rPr lang="nl-NL" altLang="nl-NL" sz="3200" b="1" dirty="0">
                <a:solidFill>
                  <a:srgbClr val="0070C0"/>
                </a:solidFill>
              </a:rPr>
              <a:t>bij kwetsbare ouderen zonder verblijfskatheter</a:t>
            </a:r>
            <a:r>
              <a:rPr altLang="nl-NL" sz="3200" b="1" dirty="0">
                <a:solidFill>
                  <a:srgbClr val="0070C0"/>
                </a:solidFill>
              </a:rPr>
              <a:t>?</a:t>
            </a:r>
          </a:p>
        </p:txBody>
      </p:sp>
      <p:sp>
        <p:nvSpPr>
          <p:cNvPr id="2" name="Tekstvak 1">
            <a:extLst>
              <a:ext uri="{FF2B5EF4-FFF2-40B4-BE49-F238E27FC236}">
                <a16:creationId xmlns:a16="http://schemas.microsoft.com/office/drawing/2014/main" id="{08903293-24A1-4220-8C3F-5090D96965BC}"/>
              </a:ext>
            </a:extLst>
          </p:cNvPr>
          <p:cNvSpPr txBox="1"/>
          <p:nvPr/>
        </p:nvSpPr>
        <p:spPr bwMode="auto">
          <a:xfrm>
            <a:off x="585800" y="1772816"/>
            <a:ext cx="11017224" cy="3724096"/>
          </a:xfrm>
          <a:prstGeom prst="rect">
            <a:avLst/>
          </a:prstGeom>
          <a:noFill/>
          <a:ln w="9525">
            <a:noFill/>
            <a:miter lim="800000"/>
            <a:headEnd/>
            <a:tailEnd/>
          </a:ln>
        </p:spPr>
        <p:txBody>
          <a:bodyPr wrap="square">
            <a:spAutoFit/>
          </a:bodyPr>
          <a:lstStyle/>
          <a:p>
            <a:pPr marL="571191" indent="-571329" algn="l">
              <a:buFont typeface="Arial" panose="020B0604020202020204" pitchFamily="34" charset="0"/>
              <a:buChar char="•"/>
              <a:defRPr/>
            </a:pPr>
            <a:r>
              <a:rPr lang="nl-NL" kern="0" dirty="0">
                <a:solidFill>
                  <a:srgbClr val="0070C0"/>
                </a:solidFill>
                <a:latin typeface="+mj-lt"/>
              </a:rPr>
              <a:t>Pijn of branderig gevoel bij plassen</a:t>
            </a:r>
          </a:p>
          <a:p>
            <a:pPr marL="571191" indent="-571329" algn="l">
              <a:buFont typeface="Arial" panose="020B0604020202020204" pitchFamily="34" charset="0"/>
              <a:buChar char="•"/>
              <a:defRPr/>
            </a:pPr>
            <a:r>
              <a:rPr lang="nl-NL" kern="0" dirty="0">
                <a:solidFill>
                  <a:srgbClr val="0070C0"/>
                </a:solidFill>
                <a:latin typeface="+mj-lt"/>
              </a:rPr>
              <a:t>Vaker kleine beetjes plassen</a:t>
            </a:r>
          </a:p>
          <a:p>
            <a:pPr marL="571191" indent="-571329" algn="l">
              <a:buFont typeface="Arial" panose="020B0604020202020204" pitchFamily="34" charset="0"/>
              <a:buChar char="•"/>
              <a:defRPr/>
            </a:pPr>
            <a:r>
              <a:rPr lang="nl-NL" kern="0" dirty="0">
                <a:solidFill>
                  <a:srgbClr val="0070C0"/>
                </a:solidFill>
                <a:latin typeface="+mj-lt"/>
              </a:rPr>
              <a:t>Ineens de urine niet meer op kunnen houden</a:t>
            </a:r>
          </a:p>
          <a:p>
            <a:pPr marL="571191" indent="-571329" algn="l">
              <a:buFont typeface="Arial" panose="020B0604020202020204" pitchFamily="34" charset="0"/>
              <a:buChar char="•"/>
              <a:defRPr/>
            </a:pPr>
            <a:r>
              <a:rPr lang="nl-NL" kern="0" dirty="0">
                <a:solidFill>
                  <a:srgbClr val="0070C0"/>
                </a:solidFill>
                <a:latin typeface="+mj-lt"/>
              </a:rPr>
              <a:t>Loze aandrang</a:t>
            </a:r>
          </a:p>
          <a:p>
            <a:pPr marL="571191" indent="-571329" algn="l">
              <a:buFont typeface="Arial" panose="020B0604020202020204" pitchFamily="34" charset="0"/>
              <a:buChar char="•"/>
              <a:defRPr/>
            </a:pPr>
            <a:r>
              <a:rPr lang="nl-NL" kern="0" dirty="0">
                <a:solidFill>
                  <a:srgbClr val="0070C0"/>
                </a:solidFill>
                <a:latin typeface="+mj-lt"/>
              </a:rPr>
              <a:t>(Zichtbare) pusafscheiding uit plasbuis</a:t>
            </a:r>
          </a:p>
          <a:p>
            <a:pPr marL="571191" indent="-571329" algn="l">
              <a:buFont typeface="Arial" panose="020B0604020202020204" pitchFamily="34" charset="0"/>
              <a:buChar char="•"/>
              <a:defRPr/>
            </a:pPr>
            <a:endParaRPr lang="nl-NL" b="1" kern="0" dirty="0">
              <a:solidFill>
                <a:srgbClr val="0070C0"/>
              </a:solidFill>
              <a:latin typeface="+mj-lt"/>
            </a:endParaRPr>
          </a:p>
          <a:p>
            <a:pPr algn="l">
              <a:buNone/>
              <a:defRPr/>
            </a:pPr>
            <a:r>
              <a:rPr lang="nl-NL" b="1" kern="0" dirty="0">
                <a:solidFill>
                  <a:srgbClr val="0070C0"/>
                </a:solidFill>
                <a:latin typeface="+mj-lt"/>
              </a:rPr>
              <a:t>Zeker als daarbij ook sprake is van</a:t>
            </a:r>
          </a:p>
          <a:p>
            <a:pPr marL="571191" indent="-571329" algn="l">
              <a:buFont typeface="Arial" panose="020B0604020202020204" pitchFamily="34" charset="0"/>
              <a:buChar char="•"/>
              <a:defRPr/>
            </a:pPr>
            <a:r>
              <a:rPr lang="nl-NL" kern="0" dirty="0">
                <a:solidFill>
                  <a:srgbClr val="0070C0"/>
                </a:solidFill>
                <a:latin typeface="+mj-lt"/>
              </a:rPr>
              <a:t>Koorts, koude rillingen en/of ernstige verwardheid of sufheid (delier)</a:t>
            </a:r>
          </a:p>
          <a:p>
            <a:pPr marL="571191" indent="-571329" algn="l">
              <a:buFont typeface="Arial" panose="020B0604020202020204" pitchFamily="34" charset="0"/>
              <a:buChar char="•"/>
              <a:defRPr/>
            </a:pPr>
            <a:r>
              <a:rPr lang="nl-NL" kern="0" dirty="0">
                <a:solidFill>
                  <a:srgbClr val="0070C0"/>
                </a:solidFill>
                <a:latin typeface="+mj-lt"/>
              </a:rPr>
              <a:t>één zeer hinderlijke plasklacht</a:t>
            </a:r>
          </a:p>
          <a:p>
            <a:pPr marL="571191" indent="-571329" algn="l">
              <a:buFont typeface="Arial" panose="020B0604020202020204" pitchFamily="34" charset="0"/>
              <a:buChar char="•"/>
              <a:defRPr/>
            </a:pPr>
            <a:r>
              <a:rPr lang="nl-NL" kern="0" dirty="0">
                <a:solidFill>
                  <a:srgbClr val="0070C0"/>
                </a:solidFill>
                <a:latin typeface="+mj-lt"/>
              </a:rPr>
              <a:t>Flankpijn</a:t>
            </a:r>
          </a:p>
        </p:txBody>
      </p:sp>
    </p:spTree>
    <p:extLst>
      <p:ext uri="{BB962C8B-B14F-4D97-AF65-F5344CB8AC3E}">
        <p14:creationId xmlns:p14="http://schemas.microsoft.com/office/powerpoint/2010/main" val="34977011"/>
      </p:ext>
    </p:extLst>
  </p:cSld>
  <p:clrMapOvr>
    <a:masterClrMapping/>
  </p:clrMapOvr>
  <p:transition spd="slow" advClick="0" advTm="1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477788" y="332656"/>
            <a:ext cx="11233248" cy="1296144"/>
          </a:xfrm>
        </p:spPr>
        <p:txBody>
          <a:bodyPr/>
          <a:lstStyle/>
          <a:p>
            <a:r>
              <a:rPr altLang="nl-NL" sz="3200" b="1" dirty="0">
                <a:solidFill>
                  <a:srgbClr val="0070C0"/>
                </a:solidFill>
              </a:rPr>
              <a:t>Wanneer </a:t>
            </a:r>
            <a:r>
              <a:rPr lang="en-US" altLang="nl-NL" sz="3200" b="1" dirty="0" err="1">
                <a:solidFill>
                  <a:srgbClr val="0070C0"/>
                </a:solidFill>
              </a:rPr>
              <a:t>niet</a:t>
            </a:r>
            <a:r>
              <a:rPr lang="en-US" altLang="nl-NL" sz="3200" b="1" dirty="0">
                <a:solidFill>
                  <a:srgbClr val="0070C0"/>
                </a:solidFill>
              </a:rPr>
              <a:t> </a:t>
            </a:r>
            <a:r>
              <a:rPr altLang="nl-NL" sz="3200" b="1" dirty="0">
                <a:solidFill>
                  <a:srgbClr val="0070C0"/>
                </a:solidFill>
              </a:rPr>
              <a:t>denken aan </a:t>
            </a:r>
            <a:r>
              <a:rPr lang="en-US" altLang="nl-NL" sz="3200" b="1" dirty="0">
                <a:solidFill>
                  <a:srgbClr val="0070C0"/>
                </a:solidFill>
              </a:rPr>
              <a:t>U</a:t>
            </a:r>
            <a:r>
              <a:rPr altLang="nl-NL" sz="3200" b="1" dirty="0">
                <a:solidFill>
                  <a:srgbClr val="0070C0"/>
                </a:solidFill>
              </a:rPr>
              <a:t>WI</a:t>
            </a:r>
            <a:r>
              <a:rPr lang="en-NL" altLang="nl-NL" sz="3200" b="1" dirty="0">
                <a:solidFill>
                  <a:srgbClr val="0070C0"/>
                </a:solidFill>
              </a:rPr>
              <a:t> </a:t>
            </a:r>
            <a:r>
              <a:rPr lang="nl-NL" altLang="nl-NL" sz="3200" b="1" dirty="0">
                <a:solidFill>
                  <a:srgbClr val="0070C0"/>
                </a:solidFill>
              </a:rPr>
              <a:t>bij kwetsbare ouderen zonder verblijfskatheter</a:t>
            </a:r>
            <a:r>
              <a:rPr altLang="nl-NL" sz="3200" b="1" dirty="0">
                <a:solidFill>
                  <a:srgbClr val="0070C0"/>
                </a:solidFill>
              </a:rPr>
              <a:t>?</a:t>
            </a:r>
          </a:p>
        </p:txBody>
      </p:sp>
      <p:sp>
        <p:nvSpPr>
          <p:cNvPr id="2" name="Tekstvak 1">
            <a:extLst>
              <a:ext uri="{FF2B5EF4-FFF2-40B4-BE49-F238E27FC236}">
                <a16:creationId xmlns:a16="http://schemas.microsoft.com/office/drawing/2014/main" id="{08903293-24A1-4220-8C3F-5090D96965BC}"/>
              </a:ext>
            </a:extLst>
          </p:cNvPr>
          <p:cNvSpPr txBox="1"/>
          <p:nvPr/>
        </p:nvSpPr>
        <p:spPr bwMode="auto">
          <a:xfrm>
            <a:off x="585800" y="1772816"/>
            <a:ext cx="11017224" cy="4278094"/>
          </a:xfrm>
          <a:prstGeom prst="rect">
            <a:avLst/>
          </a:prstGeom>
          <a:noFill/>
          <a:ln w="9525">
            <a:noFill/>
            <a:miter lim="800000"/>
            <a:headEnd/>
            <a:tailEnd/>
          </a:ln>
        </p:spPr>
        <p:txBody>
          <a:bodyPr wrap="square">
            <a:spAutoFit/>
          </a:bodyPr>
          <a:lstStyle/>
          <a:p>
            <a:pPr marL="571191" indent="-571329" algn="l">
              <a:buFont typeface="Arial" panose="020B0604020202020204" pitchFamily="34" charset="0"/>
              <a:buChar char="•"/>
              <a:defRPr/>
            </a:pPr>
            <a:r>
              <a:rPr lang="nl-NL" kern="0" dirty="0">
                <a:solidFill>
                  <a:srgbClr val="0070C0"/>
                </a:solidFill>
                <a:latin typeface="+mj-lt"/>
              </a:rPr>
              <a:t>Verandering van kleur en/of geur van de urine, troebele urine of bloed bij urine</a:t>
            </a:r>
          </a:p>
          <a:p>
            <a:pPr marL="571191" indent="-571329" algn="l">
              <a:buFont typeface="Arial" panose="020B0604020202020204" pitchFamily="34" charset="0"/>
              <a:buChar char="•"/>
              <a:defRPr/>
            </a:pPr>
            <a:r>
              <a:rPr lang="nl-NL" kern="0" dirty="0">
                <a:solidFill>
                  <a:srgbClr val="0070C0"/>
                </a:solidFill>
                <a:latin typeface="+mj-lt"/>
              </a:rPr>
              <a:t>Verminderde urineproductie, prostaatpijn, scrotumpijn, suprapubische pijn, urineretentie, ‘s nachts vaker plassen</a:t>
            </a:r>
          </a:p>
          <a:p>
            <a:pPr marL="571191" indent="-571329" algn="l">
              <a:buFont typeface="Arial" panose="020B0604020202020204" pitchFamily="34" charset="0"/>
              <a:buChar char="•"/>
              <a:defRPr/>
            </a:pPr>
            <a:r>
              <a:rPr lang="nl-NL" kern="0" dirty="0">
                <a:solidFill>
                  <a:srgbClr val="0070C0"/>
                </a:solidFill>
                <a:latin typeface="+mj-lt"/>
              </a:rPr>
              <a:t>Nieuwe of verergerde agitatie/agressie, verandering in geestelijke toestand, anders dan anders zijn (niet zichzelf zijn)</a:t>
            </a:r>
          </a:p>
          <a:p>
            <a:pPr marL="571191" indent="-571329" algn="l">
              <a:buFont typeface="Arial" panose="020B0604020202020204" pitchFamily="34" charset="0"/>
              <a:buChar char="•"/>
              <a:defRPr/>
            </a:pPr>
            <a:r>
              <a:rPr lang="nl-NL" kern="0" dirty="0">
                <a:solidFill>
                  <a:srgbClr val="0070C0"/>
                </a:solidFill>
                <a:latin typeface="+mj-lt"/>
              </a:rPr>
              <a:t>Verminderd eten en/of drinken, misselijkheid (met of zonder braken), diarree</a:t>
            </a:r>
          </a:p>
          <a:p>
            <a:pPr marL="571191" indent="-571329" algn="l">
              <a:buFont typeface="Arial" panose="020B0604020202020204" pitchFamily="34" charset="0"/>
              <a:buChar char="•"/>
              <a:defRPr/>
            </a:pPr>
            <a:r>
              <a:rPr lang="nl-NL" kern="0" dirty="0">
                <a:solidFill>
                  <a:srgbClr val="0070C0"/>
                </a:solidFill>
                <a:latin typeface="+mj-lt"/>
              </a:rPr>
              <a:t>Algeheel ziek zijn, nieuw of verergerd moe zijn, nieuw of verergerd duizelig zijn, verminderd functioneren (ADL), verminderde mobiliteit</a:t>
            </a:r>
          </a:p>
          <a:p>
            <a:pPr marL="571191" indent="-571329" algn="l">
              <a:buFont typeface="Arial" panose="020B0604020202020204" pitchFamily="34" charset="0"/>
              <a:buChar char="•"/>
              <a:defRPr/>
            </a:pPr>
            <a:r>
              <a:rPr lang="nl-NL" kern="0" dirty="0">
                <a:solidFill>
                  <a:srgbClr val="0070C0"/>
                </a:solidFill>
                <a:latin typeface="+mj-lt"/>
              </a:rPr>
              <a:t>Bij een positieve urinestick uitslag.</a:t>
            </a:r>
          </a:p>
          <a:p>
            <a:pPr algn="l">
              <a:buNone/>
              <a:defRPr/>
            </a:pPr>
            <a:endParaRPr lang="nl-NL" b="1" kern="0" dirty="0">
              <a:solidFill>
                <a:srgbClr val="0070C0"/>
              </a:solidFill>
              <a:latin typeface="+mj-lt"/>
            </a:endParaRPr>
          </a:p>
          <a:p>
            <a:pPr algn="l">
              <a:buNone/>
              <a:defRPr/>
            </a:pPr>
            <a:r>
              <a:rPr lang="nl-NL" b="1" kern="0" dirty="0">
                <a:solidFill>
                  <a:srgbClr val="0070C0"/>
                </a:solidFill>
              </a:rPr>
              <a:t>Maar als er geen sprake is van plasklachten? Dan ook niet </a:t>
            </a:r>
            <a:r>
              <a:rPr lang="nl-NL" b="1" kern="0" dirty="0" err="1">
                <a:solidFill>
                  <a:srgbClr val="0070C0"/>
                </a:solidFill>
              </a:rPr>
              <a:t>sticken</a:t>
            </a:r>
            <a:r>
              <a:rPr lang="nl-NL" b="1" kern="0" dirty="0">
                <a:solidFill>
                  <a:srgbClr val="0070C0"/>
                </a:solidFill>
              </a:rPr>
              <a:t>!</a:t>
            </a:r>
            <a:endParaRPr lang="nl-NL" kern="0" dirty="0">
              <a:solidFill>
                <a:srgbClr val="0070C0"/>
              </a:solidFill>
            </a:endParaRPr>
          </a:p>
          <a:p>
            <a:pPr algn="l">
              <a:buNone/>
              <a:defRPr/>
            </a:pPr>
            <a:endParaRPr lang="nl-NL" b="1" kern="0" dirty="0">
              <a:solidFill>
                <a:srgbClr val="0070C0"/>
              </a:solidFill>
              <a:latin typeface="+mj-lt"/>
            </a:endParaRPr>
          </a:p>
        </p:txBody>
      </p:sp>
    </p:spTree>
    <p:extLst>
      <p:ext uri="{BB962C8B-B14F-4D97-AF65-F5344CB8AC3E}">
        <p14:creationId xmlns:p14="http://schemas.microsoft.com/office/powerpoint/2010/main" val="575879082"/>
      </p:ext>
    </p:extLst>
  </p:cSld>
  <p:clrMapOvr>
    <a:masterClrMapping/>
  </p:clrMapOvr>
  <p:transition spd="slow" advClick="0" advTm="1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405780" y="548680"/>
            <a:ext cx="10988988" cy="1223644"/>
          </a:xfrm>
        </p:spPr>
        <p:txBody>
          <a:bodyPr/>
          <a:lstStyle/>
          <a:p>
            <a:r>
              <a:rPr lang="nl-NL" altLang="nl-NL" b="1" dirty="0">
                <a:solidFill>
                  <a:srgbClr val="0070C0"/>
                </a:solidFill>
              </a:rPr>
              <a:t>Informatie van belang voor arts om diagnose UWI te kunnen stellen</a:t>
            </a:r>
            <a:endParaRPr altLang="nl-NL" b="1" dirty="0">
              <a:solidFill>
                <a:srgbClr val="0070C0"/>
              </a:solidFill>
            </a:endParaRPr>
          </a:p>
        </p:txBody>
      </p:sp>
      <p:sp>
        <p:nvSpPr>
          <p:cNvPr id="2" name="Tekstvak 1">
            <a:extLst>
              <a:ext uri="{FF2B5EF4-FFF2-40B4-BE49-F238E27FC236}">
                <a16:creationId xmlns:a16="http://schemas.microsoft.com/office/drawing/2014/main" id="{08903293-24A1-4220-8C3F-5090D96965BC}"/>
              </a:ext>
            </a:extLst>
          </p:cNvPr>
          <p:cNvSpPr txBox="1"/>
          <p:nvPr/>
        </p:nvSpPr>
        <p:spPr bwMode="auto">
          <a:xfrm>
            <a:off x="621804" y="1916832"/>
            <a:ext cx="9862156" cy="3933384"/>
          </a:xfrm>
          <a:prstGeom prst="rect">
            <a:avLst/>
          </a:prstGeom>
          <a:noFill/>
          <a:ln w="9525">
            <a:noFill/>
            <a:miter lim="800000"/>
            <a:headEnd/>
            <a:tailEnd/>
          </a:ln>
        </p:spPr>
        <p:txBody>
          <a:bodyPr>
            <a:spAutoFit/>
          </a:bodyPr>
          <a:lstStyle/>
          <a:p>
            <a:pPr marL="571500" lvl="1" indent="-571500" algn="l">
              <a:buFont typeface="Arial" panose="020B0604020202020204" pitchFamily="34" charset="0"/>
              <a:buChar char="•"/>
              <a:defRPr/>
            </a:pPr>
            <a:r>
              <a:rPr lang="nl-NL" sz="3200" kern="0" dirty="0">
                <a:solidFill>
                  <a:srgbClr val="0070C0"/>
                </a:solidFill>
                <a:latin typeface="+mj-lt"/>
              </a:rPr>
              <a:t>Welke plasklachten de cliënt heeft</a:t>
            </a:r>
          </a:p>
          <a:p>
            <a:pPr marL="571500" lvl="1" indent="-571500" algn="l">
              <a:buFont typeface="Arial" panose="020B0604020202020204" pitchFamily="34" charset="0"/>
              <a:buChar char="•"/>
              <a:defRPr/>
            </a:pPr>
            <a:r>
              <a:rPr lang="nl-NL" sz="3200" kern="0" dirty="0">
                <a:solidFill>
                  <a:srgbClr val="0070C0"/>
                </a:solidFill>
                <a:latin typeface="+mj-lt"/>
              </a:rPr>
              <a:t>Of één van de plasklachten zeer hinderlijk is</a:t>
            </a:r>
          </a:p>
          <a:p>
            <a:pPr marL="571500" lvl="1" indent="-571500" algn="l">
              <a:buFont typeface="Arial" panose="020B0604020202020204" pitchFamily="34" charset="0"/>
              <a:buChar char="•"/>
              <a:defRPr/>
            </a:pPr>
            <a:r>
              <a:rPr lang="nl-NL" sz="3200" kern="0" dirty="0">
                <a:solidFill>
                  <a:srgbClr val="0070C0"/>
                </a:solidFill>
                <a:latin typeface="+mj-lt"/>
              </a:rPr>
              <a:t>Of de kwetsbare oudere nog andere klachten heeft: koorts, koude rillingen, ernstige verwardheid of sufheid</a:t>
            </a:r>
          </a:p>
          <a:p>
            <a:pPr marL="571500" lvl="1" indent="-571500" algn="l">
              <a:buFont typeface="Arial" panose="020B0604020202020204" pitchFamily="34" charset="0"/>
              <a:buChar char="•"/>
              <a:defRPr/>
            </a:pPr>
            <a:r>
              <a:rPr lang="nl-NL" sz="3200" kern="0" dirty="0">
                <a:solidFill>
                  <a:srgbClr val="0070C0"/>
                </a:solidFill>
                <a:latin typeface="+mj-lt"/>
              </a:rPr>
              <a:t>Temperatuur, koorts, bloeddruk, pols en ademhaling</a:t>
            </a:r>
            <a:endParaRPr lang="nl-NL" sz="3200" strike="sngStrike" kern="0" dirty="0">
              <a:solidFill>
                <a:srgbClr val="0070C0"/>
              </a:solidFill>
              <a:latin typeface="+mj-lt"/>
            </a:endParaRPr>
          </a:p>
        </p:txBody>
      </p:sp>
    </p:spTree>
    <p:extLst>
      <p:ext uri="{BB962C8B-B14F-4D97-AF65-F5344CB8AC3E}">
        <p14:creationId xmlns:p14="http://schemas.microsoft.com/office/powerpoint/2010/main" val="4036294477"/>
      </p:ext>
    </p:extLst>
  </p:cSld>
  <p:clrMapOvr>
    <a:masterClrMapping/>
  </p:clrMapOvr>
  <p:transition spd="slow" advClick="0" advTm="1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837828" y="334182"/>
            <a:ext cx="10989399" cy="1223644"/>
          </a:xfrm>
        </p:spPr>
        <p:txBody>
          <a:bodyPr/>
          <a:lstStyle/>
          <a:p>
            <a:pPr eaLnBrk="1" hangingPunct="1"/>
            <a:r>
              <a:rPr altLang="nl-NL" b="1" dirty="0">
                <a:solidFill>
                  <a:srgbClr val="0070C0"/>
                </a:solidFill>
              </a:rPr>
              <a:t>Hoe stelt de </a:t>
            </a:r>
            <a:r>
              <a:rPr lang="en-US" altLang="nl-NL" b="1" dirty="0">
                <a:solidFill>
                  <a:srgbClr val="0070C0"/>
                </a:solidFill>
              </a:rPr>
              <a:t>arts</a:t>
            </a:r>
            <a:r>
              <a:rPr altLang="nl-NL" b="1" dirty="0">
                <a:solidFill>
                  <a:srgbClr val="0070C0"/>
                </a:solidFill>
              </a:rPr>
              <a:t> </a:t>
            </a:r>
            <a:r>
              <a:rPr lang="en-US" altLang="nl-NL" b="1" dirty="0">
                <a:solidFill>
                  <a:srgbClr val="0070C0"/>
                </a:solidFill>
              </a:rPr>
              <a:t>U</a:t>
            </a:r>
            <a:r>
              <a:rPr altLang="nl-NL" b="1" dirty="0">
                <a:solidFill>
                  <a:srgbClr val="0070C0"/>
                </a:solidFill>
              </a:rPr>
              <a:t>WI vast</a:t>
            </a:r>
            <a:r>
              <a:rPr lang="en-NL" altLang="nl-NL" b="1" dirty="0">
                <a:solidFill>
                  <a:srgbClr val="0070C0"/>
                </a:solidFill>
              </a:rPr>
              <a:t> </a:t>
            </a:r>
            <a:r>
              <a:rPr lang="nl-NL" altLang="nl-NL" b="1" dirty="0">
                <a:solidFill>
                  <a:srgbClr val="0070C0"/>
                </a:solidFill>
              </a:rPr>
              <a:t>bij kwetsbare ouderen zonder verblijfskatheter</a:t>
            </a:r>
            <a:r>
              <a:rPr altLang="nl-NL" b="1" dirty="0">
                <a:solidFill>
                  <a:srgbClr val="0070C0"/>
                </a:solidFill>
              </a:rPr>
              <a:t>?</a:t>
            </a:r>
          </a:p>
        </p:txBody>
      </p:sp>
      <p:sp>
        <p:nvSpPr>
          <p:cNvPr id="2" name="Tekstvak 1">
            <a:extLst>
              <a:ext uri="{FF2B5EF4-FFF2-40B4-BE49-F238E27FC236}">
                <a16:creationId xmlns:a16="http://schemas.microsoft.com/office/drawing/2014/main" id="{08903293-24A1-4220-8C3F-5090D96965BC}"/>
              </a:ext>
            </a:extLst>
          </p:cNvPr>
          <p:cNvSpPr txBox="1"/>
          <p:nvPr/>
        </p:nvSpPr>
        <p:spPr bwMode="auto">
          <a:xfrm>
            <a:off x="695498" y="1484784"/>
            <a:ext cx="11131729" cy="5176545"/>
          </a:xfrm>
          <a:prstGeom prst="rect">
            <a:avLst/>
          </a:prstGeom>
          <a:noFill/>
          <a:ln w="9525">
            <a:noFill/>
            <a:miter lim="800000"/>
            <a:headEnd/>
            <a:tailEnd/>
          </a:ln>
        </p:spPr>
        <p:txBody>
          <a:bodyPr wrap="square">
            <a:spAutoFit/>
          </a:bodyPr>
          <a:lstStyle/>
          <a:p>
            <a:pPr marL="571191" indent="-571329" algn="l">
              <a:buFont typeface="Wingdings" panose="05000000000000000000" pitchFamily="2" charset="2"/>
              <a:buChar char="Ø"/>
              <a:defRPr/>
            </a:pPr>
            <a:r>
              <a:rPr lang="nl-NL" sz="2799" kern="0" dirty="0">
                <a:solidFill>
                  <a:srgbClr val="0070C0"/>
                </a:solidFill>
                <a:latin typeface="+mj-lt"/>
              </a:rPr>
              <a:t>Op basis van recent ontstane klachten</a:t>
            </a:r>
          </a:p>
          <a:p>
            <a:pPr marL="1028391" lvl="2" indent="-571329" algn="l">
              <a:buFont typeface="Arial" panose="020B0604020202020204" pitchFamily="34" charset="0"/>
              <a:buChar char="•"/>
              <a:defRPr/>
            </a:pPr>
            <a:r>
              <a:rPr lang="nl-NL" sz="2400" kern="0" dirty="0">
                <a:solidFill>
                  <a:srgbClr val="0070C0"/>
                </a:solidFill>
                <a:latin typeface="+mj-lt"/>
              </a:rPr>
              <a:t>Pijn of branderig gevoel bij plassen</a:t>
            </a:r>
          </a:p>
          <a:p>
            <a:pPr marL="1028391" lvl="2" indent="-571329" algn="l">
              <a:buFont typeface="Arial" panose="020B0604020202020204" pitchFamily="34" charset="0"/>
              <a:buChar char="•"/>
              <a:defRPr/>
            </a:pPr>
            <a:r>
              <a:rPr lang="nl-NL" sz="2400" kern="0" dirty="0">
                <a:solidFill>
                  <a:srgbClr val="0070C0"/>
                </a:solidFill>
                <a:latin typeface="+mj-lt"/>
              </a:rPr>
              <a:t>Vaker plassen</a:t>
            </a:r>
          </a:p>
          <a:p>
            <a:pPr marL="1028391" lvl="2" indent="-571329" algn="l">
              <a:buFont typeface="Arial" panose="020B0604020202020204" pitchFamily="34" charset="0"/>
              <a:buChar char="•"/>
              <a:defRPr/>
            </a:pPr>
            <a:r>
              <a:rPr lang="nl-NL" sz="2400" kern="0" dirty="0">
                <a:solidFill>
                  <a:srgbClr val="0070C0"/>
                </a:solidFill>
                <a:latin typeface="+mj-lt"/>
              </a:rPr>
              <a:t>Loze aandrang om te plassen</a:t>
            </a:r>
          </a:p>
          <a:p>
            <a:pPr marL="1028391" lvl="2" indent="-571329" algn="l">
              <a:buFont typeface="Arial" panose="020B0604020202020204" pitchFamily="34" charset="0"/>
              <a:buChar char="•"/>
              <a:defRPr/>
            </a:pPr>
            <a:r>
              <a:rPr lang="nl-NL" sz="2400" kern="0" dirty="0">
                <a:solidFill>
                  <a:srgbClr val="0070C0"/>
                </a:solidFill>
                <a:latin typeface="+mj-lt"/>
              </a:rPr>
              <a:t>Ineens urine niet meer kunnen ophouden</a:t>
            </a:r>
          </a:p>
          <a:p>
            <a:pPr marL="1028391" lvl="2" indent="-571329" algn="l">
              <a:buFont typeface="Arial" panose="020B0604020202020204" pitchFamily="34" charset="0"/>
              <a:buChar char="•"/>
              <a:defRPr/>
            </a:pPr>
            <a:r>
              <a:rPr lang="nl-NL" sz="2400" kern="0" dirty="0">
                <a:solidFill>
                  <a:srgbClr val="0070C0"/>
                </a:solidFill>
                <a:latin typeface="+mj-lt"/>
              </a:rPr>
              <a:t>Pusafscheiding uit plasbuis</a:t>
            </a:r>
          </a:p>
          <a:p>
            <a:pPr marL="1028391" lvl="2" indent="-571329" algn="l">
              <a:buFont typeface="Arial" panose="020B0604020202020204" pitchFamily="34" charset="0"/>
              <a:buChar char="•"/>
              <a:defRPr/>
            </a:pPr>
            <a:r>
              <a:rPr lang="nl-NL" sz="2400" kern="0" dirty="0">
                <a:solidFill>
                  <a:srgbClr val="0070C0"/>
                </a:solidFill>
                <a:latin typeface="+mj-lt"/>
              </a:rPr>
              <a:t>Koorts</a:t>
            </a:r>
          </a:p>
          <a:p>
            <a:pPr marL="1028391" lvl="2" indent="-571329" algn="l">
              <a:buFont typeface="Arial" panose="020B0604020202020204" pitchFamily="34" charset="0"/>
              <a:buChar char="•"/>
              <a:defRPr/>
            </a:pPr>
            <a:r>
              <a:rPr lang="nl-NL" sz="2400" kern="0" dirty="0">
                <a:solidFill>
                  <a:srgbClr val="0070C0"/>
                </a:solidFill>
                <a:latin typeface="+mj-lt"/>
              </a:rPr>
              <a:t>Koude rillingen</a:t>
            </a:r>
          </a:p>
          <a:p>
            <a:pPr marL="1028391" lvl="2" indent="-571329" algn="l">
              <a:buFont typeface="Arial" panose="020B0604020202020204" pitchFamily="34" charset="0"/>
              <a:buChar char="•"/>
              <a:defRPr/>
            </a:pPr>
            <a:r>
              <a:rPr lang="nl-NL" sz="2400" kern="0" dirty="0">
                <a:solidFill>
                  <a:srgbClr val="0070C0"/>
                </a:solidFill>
                <a:latin typeface="+mj-lt"/>
              </a:rPr>
              <a:t>Delier</a:t>
            </a:r>
          </a:p>
          <a:p>
            <a:pPr marL="1028391" lvl="2" indent="-571329" algn="l">
              <a:buFont typeface="Arial" panose="020B0604020202020204" pitchFamily="34" charset="0"/>
              <a:buChar char="•"/>
              <a:defRPr/>
            </a:pPr>
            <a:r>
              <a:rPr lang="nl-NL" sz="2400" kern="0" dirty="0">
                <a:solidFill>
                  <a:srgbClr val="0070C0"/>
                </a:solidFill>
                <a:latin typeface="+mj-lt"/>
              </a:rPr>
              <a:t>Flankpijn</a:t>
            </a:r>
          </a:p>
          <a:p>
            <a:pPr marL="571329" indent="-571329">
              <a:buFont typeface="Arial" panose="020B0604020202020204" pitchFamily="34" charset="0"/>
              <a:buChar char="•"/>
              <a:defRPr/>
            </a:pPr>
            <a:endParaRPr lang="nl-NL" sz="3599" kern="0" dirty="0">
              <a:solidFill>
                <a:srgbClr val="0070C0"/>
              </a:solidFill>
              <a:latin typeface="+mj-lt"/>
            </a:endParaRPr>
          </a:p>
        </p:txBody>
      </p:sp>
    </p:spTree>
    <p:extLst>
      <p:ext uri="{BB962C8B-B14F-4D97-AF65-F5344CB8AC3E}">
        <p14:creationId xmlns:p14="http://schemas.microsoft.com/office/powerpoint/2010/main" val="2225552928"/>
      </p:ext>
    </p:extLst>
  </p:cSld>
  <p:clrMapOvr>
    <a:masterClrMapping/>
  </p:clrMapOvr>
  <p:transition spd="slow" advClick="0" advTm="1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1125860" y="332656"/>
            <a:ext cx="9393966" cy="718951"/>
          </a:xfrm>
        </p:spPr>
        <p:txBody>
          <a:bodyPr/>
          <a:lstStyle/>
          <a:p>
            <a:pPr marL="342797" indent="-342797"/>
            <a:r>
              <a:rPr altLang="nl-NL" b="1" dirty="0">
                <a:solidFill>
                  <a:srgbClr val="0070C0"/>
                </a:solidFill>
              </a:rPr>
              <a:t>Casus mevrouw </a:t>
            </a:r>
            <a:r>
              <a:rPr lang="en-US" altLang="nl-NL" b="1" dirty="0">
                <a:solidFill>
                  <a:srgbClr val="0070C0"/>
                </a:solidFill>
              </a:rPr>
              <a:t>van der Maas</a:t>
            </a:r>
            <a:r>
              <a:rPr altLang="nl-NL" b="1" dirty="0">
                <a:solidFill>
                  <a:srgbClr val="0070C0"/>
                </a:solidFill>
              </a:rPr>
              <a:t> (</a:t>
            </a:r>
            <a:r>
              <a:rPr lang="en-NL" altLang="nl-NL" b="1" dirty="0">
                <a:solidFill>
                  <a:srgbClr val="0070C0"/>
                </a:solidFill>
              </a:rPr>
              <a:t>8</a:t>
            </a:r>
            <a:r>
              <a:rPr lang="nl-NL" altLang="nl-NL" b="1" dirty="0">
                <a:solidFill>
                  <a:srgbClr val="0070C0"/>
                </a:solidFill>
              </a:rPr>
              <a:t>5</a:t>
            </a:r>
            <a:r>
              <a:rPr altLang="nl-NL" b="1" dirty="0">
                <a:solidFill>
                  <a:srgbClr val="0070C0"/>
                </a:solidFill>
              </a:rPr>
              <a:t>) </a:t>
            </a:r>
            <a:br>
              <a:rPr altLang="nl-NL" sz="2399" dirty="0"/>
            </a:br>
            <a:endParaRPr altLang="nl-NL"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837828" y="1268760"/>
            <a:ext cx="7920880" cy="4006097"/>
          </a:xfrm>
          <a:prstGeom prst="rect">
            <a:avLst/>
          </a:prstGeom>
          <a:noFill/>
          <a:ln w="9525">
            <a:noFill/>
            <a:miter lim="800000"/>
            <a:headEnd/>
            <a:tailEnd/>
          </a:ln>
        </p:spPr>
        <p:txBody>
          <a:bodyPr wrap="square">
            <a:spAutoFit/>
          </a:bodyPr>
          <a:lstStyle/>
          <a:p>
            <a:pPr marL="799860" lvl="1" indent="-342797" algn="l">
              <a:buFont typeface="Arial" panose="020B0604020202020204" pitchFamily="34" charset="0"/>
              <a:buChar char="•"/>
              <a:defRPr/>
            </a:pPr>
            <a:r>
              <a:rPr lang="nl-NL" sz="2399" kern="0" dirty="0">
                <a:solidFill>
                  <a:srgbClr val="0070C0"/>
                </a:solidFill>
                <a:latin typeface="+mj-lt"/>
              </a:rPr>
              <a:t>Reuma, diabetes, CVA</a:t>
            </a:r>
          </a:p>
          <a:p>
            <a:pPr marL="799860" lvl="1" indent="-342797" algn="l">
              <a:buFont typeface="Arial" panose="020B0604020202020204" pitchFamily="34" charset="0"/>
              <a:buChar char="•"/>
              <a:defRPr/>
            </a:pPr>
            <a:r>
              <a:rPr lang="nl-NL" sz="2399" kern="0" dirty="0">
                <a:solidFill>
                  <a:srgbClr val="0070C0"/>
                </a:solidFill>
                <a:latin typeface="+mj-lt"/>
              </a:rPr>
              <a:t>Vanwege neuropathie verblijfskatheter</a:t>
            </a:r>
          </a:p>
          <a:p>
            <a:pPr marL="799860" lvl="1" indent="-342797" algn="l">
              <a:buFont typeface="Arial" panose="020B0604020202020204" pitchFamily="34" charset="0"/>
              <a:buChar char="•"/>
              <a:defRPr/>
            </a:pPr>
            <a:r>
              <a:rPr lang="nl-NL" sz="2399" kern="0" dirty="0">
                <a:solidFill>
                  <a:srgbClr val="0070C0"/>
                </a:solidFill>
                <a:latin typeface="+mj-lt"/>
              </a:rPr>
              <a:t>Voelt zich ziek en is bedlegerig</a:t>
            </a:r>
          </a:p>
          <a:p>
            <a:pPr marL="799860" lvl="1" indent="-342797" algn="l">
              <a:buFont typeface="Arial" panose="020B0604020202020204" pitchFamily="34" charset="0"/>
              <a:buChar char="•"/>
              <a:defRPr/>
            </a:pPr>
            <a:r>
              <a:rPr lang="nl-NL" sz="2399" kern="0" dirty="0">
                <a:solidFill>
                  <a:srgbClr val="0070C0"/>
                </a:solidFill>
                <a:latin typeface="+mj-lt"/>
              </a:rPr>
              <a:t>Heeft koorts</a:t>
            </a:r>
          </a:p>
          <a:p>
            <a:pPr marL="799860" lvl="1" indent="-342797" algn="l">
              <a:buFont typeface="Arial" panose="020B0604020202020204" pitchFamily="34" charset="0"/>
              <a:buChar char="•"/>
              <a:defRPr/>
            </a:pPr>
            <a:r>
              <a:rPr lang="nl-NL" sz="2399" kern="0" dirty="0">
                <a:solidFill>
                  <a:srgbClr val="0070C0"/>
                </a:solidFill>
                <a:latin typeface="+mj-lt"/>
              </a:rPr>
              <a:t>Is ernstig verward</a:t>
            </a:r>
          </a:p>
          <a:p>
            <a:pPr marL="799860" lvl="1" indent="-342797" algn="l">
              <a:buFont typeface="Arial" panose="020B0604020202020204" pitchFamily="34" charset="0"/>
              <a:buChar char="•"/>
              <a:defRPr/>
            </a:pPr>
            <a:r>
              <a:rPr lang="nl-NL" sz="2399" kern="0" dirty="0">
                <a:solidFill>
                  <a:srgbClr val="0070C0"/>
                </a:solidFill>
                <a:latin typeface="+mj-lt"/>
              </a:rPr>
              <a:t>Drinkt minder </a:t>
            </a:r>
          </a:p>
          <a:p>
            <a:pPr marL="799860" lvl="1" indent="-342797" algn="l">
              <a:buFont typeface="Arial" panose="020B0604020202020204" pitchFamily="34" charset="0"/>
              <a:buChar char="•"/>
              <a:defRPr/>
            </a:pPr>
            <a:endParaRPr lang="nl-NL" sz="2399" kern="0" dirty="0">
              <a:solidFill>
                <a:srgbClr val="0070C0"/>
              </a:solidFill>
              <a:latin typeface="+mj-lt"/>
            </a:endParaRPr>
          </a:p>
          <a:p>
            <a:pPr marL="799860" lvl="1" indent="-342797" algn="l">
              <a:buFont typeface="Wingdings" panose="05000000000000000000" pitchFamily="2" charset="2"/>
              <a:buChar char="Ø"/>
              <a:defRPr/>
            </a:pPr>
            <a:r>
              <a:rPr lang="nl-NL" sz="2399" kern="0" dirty="0">
                <a:solidFill>
                  <a:srgbClr val="0070C0"/>
                </a:solidFill>
                <a:latin typeface="+mj-lt"/>
              </a:rPr>
              <a:t>Wat denk je?</a:t>
            </a:r>
          </a:p>
          <a:p>
            <a:pPr marL="799860" lvl="1" indent="-342797" algn="l">
              <a:buFont typeface="Wingdings" panose="05000000000000000000" pitchFamily="2" charset="2"/>
              <a:buChar char="Ø"/>
              <a:defRPr/>
            </a:pPr>
            <a:r>
              <a:rPr lang="nl-NL" sz="2399" kern="0" dirty="0">
                <a:solidFill>
                  <a:srgbClr val="0070C0"/>
                </a:solidFill>
                <a:latin typeface="+mj-lt"/>
              </a:rPr>
              <a:t>Wat doe je?</a:t>
            </a:r>
          </a:p>
        </p:txBody>
      </p:sp>
      <p:pic>
        <p:nvPicPr>
          <p:cNvPr id="5" name="Picture 2" descr="Woman, Old, Bed, Concerns, Dependent, Dementia, Age">
            <a:extLst>
              <a:ext uri="{FF2B5EF4-FFF2-40B4-BE49-F238E27FC236}">
                <a16:creationId xmlns:a16="http://schemas.microsoft.com/office/drawing/2014/main" id="{B6E5987E-7BA5-4377-9086-8809983A150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58298" y="2636912"/>
            <a:ext cx="4211959" cy="315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740977"/>
      </p:ext>
    </p:extLst>
  </p:cSld>
  <p:clrMapOvr>
    <a:masterClrMapping/>
  </p:clrMapOvr>
  <p:transition spd="slow" advClick="0" advTm="15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693927" y="334181"/>
            <a:ext cx="10368067" cy="1438635"/>
          </a:xfrm>
        </p:spPr>
        <p:txBody>
          <a:bodyPr/>
          <a:lstStyle/>
          <a:p>
            <a:pPr eaLnBrk="1" hangingPunct="1"/>
            <a:r>
              <a:rPr altLang="nl-NL" sz="3200" b="1" dirty="0">
                <a:solidFill>
                  <a:srgbClr val="0070C0"/>
                </a:solidFill>
              </a:rPr>
              <a:t>Quiz over </a:t>
            </a:r>
            <a:r>
              <a:rPr lang="en-US" altLang="nl-NL" sz="3200" b="1" dirty="0">
                <a:solidFill>
                  <a:srgbClr val="0070C0"/>
                </a:solidFill>
              </a:rPr>
              <a:t>urine</a:t>
            </a:r>
            <a:r>
              <a:rPr altLang="nl-NL" sz="3200" b="1" dirty="0">
                <a:solidFill>
                  <a:srgbClr val="0070C0"/>
                </a:solidFill>
              </a:rPr>
              <a:t>weginfectie</a:t>
            </a:r>
            <a:r>
              <a:rPr lang="en-NL" altLang="nl-NL" sz="3200" b="1" dirty="0">
                <a:solidFill>
                  <a:srgbClr val="0070C0"/>
                </a:solidFill>
              </a:rPr>
              <a:t> </a:t>
            </a:r>
            <a:r>
              <a:rPr lang="nl-NL" altLang="nl-NL" sz="3200" b="1" dirty="0">
                <a:solidFill>
                  <a:srgbClr val="0070C0"/>
                </a:solidFill>
              </a:rPr>
              <a:t>bij kwetsbare ouderen met verblijfskatheter</a:t>
            </a:r>
            <a:endParaRPr altLang="nl-NL" sz="3200"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1791720" y="1988840"/>
            <a:ext cx="8605384" cy="2455672"/>
          </a:xfrm>
          <a:prstGeom prst="rect">
            <a:avLst/>
          </a:prstGeom>
          <a:noFill/>
          <a:ln w="9525">
            <a:noFill/>
            <a:miter lim="800000"/>
            <a:headEnd/>
            <a:tailEnd/>
          </a:ln>
        </p:spPr>
        <p:txBody>
          <a:bodyPr wrap="square">
            <a:spAutoFit/>
          </a:bodyPr>
          <a:lstStyle/>
          <a:p>
            <a:pPr algn="l">
              <a:spcBef>
                <a:spcPct val="20000"/>
              </a:spcBef>
              <a:buNone/>
              <a:defRPr/>
            </a:pPr>
            <a:r>
              <a:rPr lang="nl-NL" altLang="nl-NL" sz="2399" b="1" dirty="0">
                <a:solidFill>
                  <a:srgbClr val="0070C0"/>
                </a:solidFill>
              </a:rPr>
              <a:t>5. Is er een verschil tussen de symptomen</a:t>
            </a:r>
            <a:br>
              <a:rPr lang="nl-NL" altLang="nl-NL" sz="2399" b="1" dirty="0">
                <a:solidFill>
                  <a:srgbClr val="0070C0"/>
                </a:solidFill>
              </a:rPr>
            </a:br>
            <a:r>
              <a:rPr lang="nl-NL" altLang="nl-NL" sz="2399" b="1" dirty="0">
                <a:solidFill>
                  <a:srgbClr val="0070C0"/>
                </a:solidFill>
              </a:rPr>
              <a:t>die passen bij een UWI bij kwetsbare ouderen</a:t>
            </a:r>
            <a:br>
              <a:rPr lang="nl-NL" altLang="nl-NL" sz="2399" b="1" dirty="0">
                <a:solidFill>
                  <a:srgbClr val="0070C0"/>
                </a:solidFill>
              </a:rPr>
            </a:br>
            <a:r>
              <a:rPr lang="nl-NL" altLang="nl-NL" sz="2399" b="1" dirty="0">
                <a:solidFill>
                  <a:srgbClr val="0070C0"/>
                </a:solidFill>
              </a:rPr>
              <a:t>zonder en met een verblijfskatheter?</a:t>
            </a:r>
          </a:p>
          <a:p>
            <a:pPr algn="l">
              <a:spcBef>
                <a:spcPct val="20000"/>
              </a:spcBef>
              <a:buNone/>
              <a:defRPr/>
            </a:pPr>
            <a:endParaRPr lang="nl-NL" altLang="nl-NL" b="1" i="1" dirty="0">
              <a:solidFill>
                <a:srgbClr val="00B050"/>
              </a:solidFill>
            </a:endParaRPr>
          </a:p>
          <a:p>
            <a:pPr marL="457200" indent="-457200" algn="l">
              <a:buFont typeface="+mj-lt"/>
              <a:buAutoNum type="alphaLcPeriod"/>
              <a:defRPr/>
            </a:pPr>
            <a:r>
              <a:rPr lang="nl-NL" sz="2400" kern="0" dirty="0">
                <a:solidFill>
                  <a:srgbClr val="0070C0"/>
                </a:solidFill>
                <a:latin typeface="+mj-lt"/>
              </a:rPr>
              <a:t>Ja</a:t>
            </a:r>
          </a:p>
          <a:p>
            <a:pPr marL="457200" indent="-457200" algn="l">
              <a:buFont typeface="+mj-lt"/>
              <a:buAutoNum type="alphaLcPeriod"/>
              <a:defRPr/>
            </a:pPr>
            <a:r>
              <a:rPr lang="nl-NL" sz="2400" kern="0" dirty="0">
                <a:solidFill>
                  <a:srgbClr val="0070C0"/>
                </a:solidFill>
                <a:latin typeface="+mj-lt"/>
              </a:rPr>
              <a:t>Nee</a:t>
            </a:r>
          </a:p>
        </p:txBody>
      </p:sp>
    </p:spTree>
    <p:extLst>
      <p:ext uri="{BB962C8B-B14F-4D97-AF65-F5344CB8AC3E}">
        <p14:creationId xmlns:p14="http://schemas.microsoft.com/office/powerpoint/2010/main" val="1554578156"/>
      </p:ext>
    </p:extLst>
  </p:cSld>
  <p:clrMapOvr>
    <a:masterClrMapping/>
  </p:clrMapOvr>
  <p:transition spd="slow" advClick="0" advTm="15000"/>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693927" y="334181"/>
            <a:ext cx="10368067" cy="1438635"/>
          </a:xfrm>
        </p:spPr>
        <p:txBody>
          <a:bodyPr/>
          <a:lstStyle/>
          <a:p>
            <a:pPr eaLnBrk="1" hangingPunct="1"/>
            <a:r>
              <a:rPr altLang="nl-NL" sz="3200" b="1" dirty="0">
                <a:solidFill>
                  <a:srgbClr val="0070C0"/>
                </a:solidFill>
              </a:rPr>
              <a:t>Quiz over </a:t>
            </a:r>
            <a:r>
              <a:rPr lang="en-US" altLang="nl-NL" sz="3200" b="1" dirty="0">
                <a:solidFill>
                  <a:srgbClr val="0070C0"/>
                </a:solidFill>
              </a:rPr>
              <a:t>urine</a:t>
            </a:r>
            <a:r>
              <a:rPr altLang="nl-NL" sz="3200" b="1" dirty="0">
                <a:solidFill>
                  <a:srgbClr val="0070C0"/>
                </a:solidFill>
              </a:rPr>
              <a:t>weginfectie</a:t>
            </a:r>
            <a:r>
              <a:rPr lang="en-NL" altLang="nl-NL" sz="3200" b="1" dirty="0">
                <a:solidFill>
                  <a:srgbClr val="0070C0"/>
                </a:solidFill>
              </a:rPr>
              <a:t> </a:t>
            </a:r>
            <a:r>
              <a:rPr lang="nl-NL" altLang="nl-NL" sz="3200" b="1" dirty="0">
                <a:solidFill>
                  <a:srgbClr val="0070C0"/>
                </a:solidFill>
              </a:rPr>
              <a:t>bij kwetsbare ouderen met verblijfskatheter</a:t>
            </a:r>
            <a:endParaRPr altLang="nl-NL" sz="3200"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1791720" y="1988840"/>
            <a:ext cx="8605384" cy="2455672"/>
          </a:xfrm>
          <a:prstGeom prst="rect">
            <a:avLst/>
          </a:prstGeom>
          <a:noFill/>
          <a:ln w="9525">
            <a:noFill/>
            <a:miter lim="800000"/>
            <a:headEnd/>
            <a:tailEnd/>
          </a:ln>
        </p:spPr>
        <p:txBody>
          <a:bodyPr wrap="square">
            <a:spAutoFit/>
          </a:bodyPr>
          <a:lstStyle/>
          <a:p>
            <a:pPr algn="l">
              <a:spcBef>
                <a:spcPct val="20000"/>
              </a:spcBef>
              <a:buNone/>
              <a:defRPr/>
            </a:pPr>
            <a:r>
              <a:rPr lang="nl-NL" altLang="nl-NL" sz="2399" b="1" dirty="0">
                <a:solidFill>
                  <a:srgbClr val="0070C0"/>
                </a:solidFill>
              </a:rPr>
              <a:t>5. Is er een verschil tussen de symptomen</a:t>
            </a:r>
            <a:br>
              <a:rPr lang="nl-NL" altLang="nl-NL" sz="2399" b="1" dirty="0">
                <a:solidFill>
                  <a:srgbClr val="0070C0"/>
                </a:solidFill>
              </a:rPr>
            </a:br>
            <a:r>
              <a:rPr lang="nl-NL" altLang="nl-NL" sz="2399" b="1" dirty="0">
                <a:solidFill>
                  <a:srgbClr val="0070C0"/>
                </a:solidFill>
              </a:rPr>
              <a:t>die passen bij een UWI bij kwetsbare ouderen</a:t>
            </a:r>
            <a:br>
              <a:rPr lang="nl-NL" altLang="nl-NL" sz="2399" b="1" dirty="0">
                <a:solidFill>
                  <a:srgbClr val="0070C0"/>
                </a:solidFill>
              </a:rPr>
            </a:br>
            <a:r>
              <a:rPr lang="nl-NL" altLang="nl-NL" sz="2399" b="1" dirty="0">
                <a:solidFill>
                  <a:srgbClr val="0070C0"/>
                </a:solidFill>
              </a:rPr>
              <a:t>zonder en met een verblijfskatheter?</a:t>
            </a:r>
          </a:p>
          <a:p>
            <a:pPr algn="l">
              <a:spcBef>
                <a:spcPct val="20000"/>
              </a:spcBef>
              <a:buNone/>
              <a:defRPr/>
            </a:pPr>
            <a:endParaRPr lang="nl-NL" altLang="nl-NL" b="1" i="1" dirty="0">
              <a:solidFill>
                <a:srgbClr val="00B050"/>
              </a:solidFill>
            </a:endParaRPr>
          </a:p>
          <a:p>
            <a:pPr marL="457200" indent="-457200" algn="l">
              <a:buFont typeface="+mj-lt"/>
              <a:buAutoNum type="alphaLcPeriod"/>
              <a:defRPr/>
            </a:pPr>
            <a:r>
              <a:rPr lang="nl-NL" sz="2400" kern="0" dirty="0">
                <a:solidFill>
                  <a:srgbClr val="FF0000"/>
                </a:solidFill>
                <a:latin typeface="+mj-lt"/>
              </a:rPr>
              <a:t>Ja</a:t>
            </a:r>
          </a:p>
          <a:p>
            <a:pPr marL="457200" indent="-457200" algn="l">
              <a:buFont typeface="+mj-lt"/>
              <a:buAutoNum type="alphaLcPeriod"/>
              <a:defRPr/>
            </a:pPr>
            <a:r>
              <a:rPr lang="nl-NL" sz="2400" kern="0" dirty="0">
                <a:solidFill>
                  <a:srgbClr val="0070C0"/>
                </a:solidFill>
                <a:latin typeface="+mj-lt"/>
              </a:rPr>
              <a:t>Nee</a:t>
            </a:r>
          </a:p>
        </p:txBody>
      </p:sp>
    </p:spTree>
    <p:extLst>
      <p:ext uri="{BB962C8B-B14F-4D97-AF65-F5344CB8AC3E}">
        <p14:creationId xmlns:p14="http://schemas.microsoft.com/office/powerpoint/2010/main" val="2707731261"/>
      </p:ext>
    </p:extLst>
  </p:cSld>
  <p:clrMapOvr>
    <a:masterClrMapping/>
  </p:clrMapOvr>
  <p:transition spd="slow" advClick="0" advTm="1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549796" y="332656"/>
            <a:ext cx="11089232" cy="792088"/>
          </a:xfrm>
        </p:spPr>
        <p:txBody>
          <a:bodyPr/>
          <a:lstStyle/>
          <a:p>
            <a:r>
              <a:rPr altLang="nl-NL" b="1" dirty="0">
                <a:solidFill>
                  <a:srgbClr val="0070C0"/>
                </a:solidFill>
              </a:rPr>
              <a:t>Wanneer denken aan </a:t>
            </a:r>
            <a:r>
              <a:rPr lang="en-US" altLang="nl-NL" b="1" dirty="0">
                <a:solidFill>
                  <a:srgbClr val="0070C0"/>
                </a:solidFill>
              </a:rPr>
              <a:t>U</a:t>
            </a:r>
            <a:r>
              <a:rPr altLang="nl-NL" b="1" dirty="0">
                <a:solidFill>
                  <a:srgbClr val="0070C0"/>
                </a:solidFill>
              </a:rPr>
              <a:t>WI</a:t>
            </a:r>
            <a:r>
              <a:rPr lang="en-NL" altLang="nl-NL" b="1" dirty="0">
                <a:solidFill>
                  <a:srgbClr val="0070C0"/>
                </a:solidFill>
              </a:rPr>
              <a:t> </a:t>
            </a:r>
            <a:r>
              <a:rPr lang="nl-NL" altLang="nl-NL" b="1" dirty="0">
                <a:solidFill>
                  <a:srgbClr val="0070C0"/>
                </a:solidFill>
              </a:rPr>
              <a:t>bij kwetsbare ouderen met verblijfskatheter</a:t>
            </a:r>
            <a:r>
              <a:rPr altLang="nl-NL" b="1" dirty="0">
                <a:solidFill>
                  <a:srgbClr val="0070C0"/>
                </a:solidFill>
              </a:rPr>
              <a:t>?</a:t>
            </a:r>
          </a:p>
        </p:txBody>
      </p:sp>
      <p:sp>
        <p:nvSpPr>
          <p:cNvPr id="2" name="Tekstvak 1">
            <a:extLst>
              <a:ext uri="{FF2B5EF4-FFF2-40B4-BE49-F238E27FC236}">
                <a16:creationId xmlns:a16="http://schemas.microsoft.com/office/drawing/2014/main" id="{08903293-24A1-4220-8C3F-5090D96965BC}"/>
              </a:ext>
            </a:extLst>
          </p:cNvPr>
          <p:cNvSpPr txBox="1"/>
          <p:nvPr/>
        </p:nvSpPr>
        <p:spPr bwMode="auto">
          <a:xfrm>
            <a:off x="549796" y="1556792"/>
            <a:ext cx="8421996" cy="4486228"/>
          </a:xfrm>
          <a:prstGeom prst="rect">
            <a:avLst/>
          </a:prstGeom>
          <a:noFill/>
          <a:ln w="9525">
            <a:noFill/>
            <a:miter lim="800000"/>
            <a:headEnd/>
            <a:tailEnd/>
          </a:ln>
        </p:spPr>
        <p:txBody>
          <a:bodyPr wrap="square">
            <a:spAutoFit/>
          </a:bodyPr>
          <a:lstStyle/>
          <a:p>
            <a:pPr marL="571191" indent="-571329" algn="l">
              <a:buFont typeface="Arial" panose="020B0604020202020204" pitchFamily="34" charset="0"/>
              <a:buChar char="•"/>
              <a:defRPr/>
            </a:pPr>
            <a:r>
              <a:rPr lang="nl-NL" sz="2799" kern="0" dirty="0">
                <a:solidFill>
                  <a:srgbClr val="0070C0"/>
                </a:solidFill>
                <a:latin typeface="+mj-lt"/>
              </a:rPr>
              <a:t>Langer dan 24 uur koorts</a:t>
            </a:r>
          </a:p>
          <a:p>
            <a:pPr marL="571191" indent="-571329" algn="l">
              <a:buFont typeface="Arial" panose="020B0604020202020204" pitchFamily="34" charset="0"/>
              <a:buChar char="•"/>
              <a:defRPr/>
            </a:pPr>
            <a:r>
              <a:rPr lang="nl-NL" sz="2799" kern="0" dirty="0">
                <a:solidFill>
                  <a:srgbClr val="0070C0"/>
                </a:solidFill>
                <a:latin typeface="+mj-lt"/>
              </a:rPr>
              <a:t>Koude rillingen</a:t>
            </a:r>
          </a:p>
          <a:p>
            <a:pPr marL="571191" indent="-571329" algn="l">
              <a:buFont typeface="Arial" panose="020B0604020202020204" pitchFamily="34" charset="0"/>
              <a:buChar char="•"/>
              <a:defRPr/>
            </a:pPr>
            <a:r>
              <a:rPr lang="nl-NL" sz="2799" kern="0" dirty="0">
                <a:solidFill>
                  <a:srgbClr val="0070C0"/>
                </a:solidFill>
                <a:latin typeface="+mj-lt"/>
              </a:rPr>
              <a:t>Duidelijk delier</a:t>
            </a:r>
          </a:p>
          <a:p>
            <a:pPr algn="l">
              <a:buNone/>
              <a:defRPr/>
            </a:pPr>
            <a:endParaRPr lang="nl-NL" sz="2799" b="1" kern="0" dirty="0">
              <a:solidFill>
                <a:srgbClr val="0070C0"/>
              </a:solidFill>
              <a:latin typeface="+mj-lt"/>
            </a:endParaRPr>
          </a:p>
          <a:p>
            <a:pPr algn="l">
              <a:buNone/>
              <a:defRPr/>
            </a:pPr>
            <a:r>
              <a:rPr lang="nl-NL" sz="2799" b="1" kern="0" dirty="0">
                <a:solidFill>
                  <a:srgbClr val="0070C0"/>
                </a:solidFill>
                <a:latin typeface="+mj-lt"/>
              </a:rPr>
              <a:t>Pas als:</a:t>
            </a:r>
          </a:p>
          <a:p>
            <a:pPr marL="571191" indent="-571329" algn="l">
              <a:buFont typeface="Arial" panose="020B0604020202020204" pitchFamily="34" charset="0"/>
              <a:buChar char="•"/>
              <a:defRPr/>
            </a:pPr>
            <a:r>
              <a:rPr lang="nl-NL" sz="2799" kern="0" dirty="0">
                <a:solidFill>
                  <a:srgbClr val="0070C0"/>
                </a:solidFill>
                <a:latin typeface="+mj-lt"/>
              </a:rPr>
              <a:t>Urineretentie als oorzaak van de klachten is uitgesloten</a:t>
            </a:r>
          </a:p>
          <a:p>
            <a:pPr marL="571191" indent="-571329" algn="l">
              <a:buFont typeface="Arial" panose="020B0604020202020204" pitchFamily="34" charset="0"/>
              <a:buChar char="•"/>
              <a:defRPr/>
            </a:pPr>
            <a:r>
              <a:rPr lang="nl-NL" sz="2799" kern="0" dirty="0">
                <a:solidFill>
                  <a:srgbClr val="0070C0"/>
                </a:solidFill>
                <a:latin typeface="+mj-lt"/>
              </a:rPr>
              <a:t>Geen andere infectie als oorzaak kan worden gevonden</a:t>
            </a:r>
            <a:endParaRPr lang="nl-NL" sz="3599" kern="0" dirty="0">
              <a:solidFill>
                <a:srgbClr val="0070C0"/>
              </a:solidFill>
              <a:latin typeface="+mj-lt"/>
            </a:endParaRPr>
          </a:p>
        </p:txBody>
      </p:sp>
      <p:pic>
        <p:nvPicPr>
          <p:cNvPr id="4" name="Afbeelding 3">
            <a:extLst>
              <a:ext uri="{FF2B5EF4-FFF2-40B4-BE49-F238E27FC236}">
                <a16:creationId xmlns:a16="http://schemas.microsoft.com/office/drawing/2014/main" id="{3D962874-6376-44CE-BA50-656CED04027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68752" y="1113669"/>
            <a:ext cx="2880320" cy="2880320"/>
          </a:xfrm>
          <a:prstGeom prst="rect">
            <a:avLst/>
          </a:prstGeom>
        </p:spPr>
      </p:pic>
    </p:spTree>
    <p:extLst>
      <p:ext uri="{BB962C8B-B14F-4D97-AF65-F5344CB8AC3E}">
        <p14:creationId xmlns:p14="http://schemas.microsoft.com/office/powerpoint/2010/main" val="1057063675"/>
      </p:ext>
    </p:extLst>
  </p:cSld>
  <p:clrMapOvr>
    <a:masterClrMapping/>
  </p:clrMapOvr>
  <p:transition spd="slow" advClick="0" advTm="1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729816" y="334182"/>
            <a:ext cx="10729192" cy="646546"/>
          </a:xfrm>
        </p:spPr>
        <p:txBody>
          <a:bodyPr/>
          <a:lstStyle/>
          <a:p>
            <a:pPr algn="ctr" eaLnBrk="1" hangingPunct="1"/>
            <a:r>
              <a:rPr altLang="nl-NL" b="1" dirty="0">
                <a:solidFill>
                  <a:srgbClr val="0070C0"/>
                </a:solidFill>
              </a:rPr>
              <a:t>Vandaag klinische les over </a:t>
            </a:r>
            <a:r>
              <a:rPr lang="en-US" altLang="nl-NL" b="1" dirty="0">
                <a:solidFill>
                  <a:srgbClr val="0070C0"/>
                </a:solidFill>
              </a:rPr>
              <a:t>U</a:t>
            </a:r>
            <a:r>
              <a:rPr altLang="nl-NL" b="1" dirty="0">
                <a:solidFill>
                  <a:srgbClr val="0070C0"/>
                </a:solidFill>
              </a:rPr>
              <a:t>WI</a:t>
            </a:r>
          </a:p>
        </p:txBody>
      </p:sp>
      <p:sp>
        <p:nvSpPr>
          <p:cNvPr id="2" name="Tekstvak 1">
            <a:extLst>
              <a:ext uri="{FF2B5EF4-FFF2-40B4-BE49-F238E27FC236}">
                <a16:creationId xmlns:a16="http://schemas.microsoft.com/office/drawing/2014/main" id="{841653A9-1D29-429C-85DD-00AFDE233561}"/>
              </a:ext>
            </a:extLst>
          </p:cNvPr>
          <p:cNvSpPr txBox="1"/>
          <p:nvPr/>
        </p:nvSpPr>
        <p:spPr bwMode="auto">
          <a:xfrm>
            <a:off x="621804" y="1204416"/>
            <a:ext cx="10945216" cy="4892237"/>
          </a:xfrm>
          <a:prstGeom prst="rect">
            <a:avLst/>
          </a:prstGeom>
          <a:noFill/>
          <a:ln w="9525">
            <a:noFill/>
            <a:miter lim="800000"/>
            <a:headEnd/>
            <a:tailEnd/>
          </a:ln>
        </p:spPr>
        <p:txBody>
          <a:bodyPr wrap="square">
            <a:spAutoFit/>
          </a:bodyPr>
          <a:lstStyle/>
          <a:p>
            <a:pPr marL="342900" indent="-342900" algn="l">
              <a:buFont typeface="Wingdings" panose="05000000000000000000" pitchFamily="2" charset="2"/>
              <a:buChar char="Ø"/>
              <a:defRPr/>
            </a:pPr>
            <a:r>
              <a:rPr lang="nl-NL" sz="2399" b="1" kern="0" dirty="0">
                <a:solidFill>
                  <a:srgbClr val="0070C0"/>
                </a:solidFill>
                <a:latin typeface="+mj-lt"/>
              </a:rPr>
              <a:t>Diagnostiek bij kwetsbare ouderen zonder en met katheter </a:t>
            </a:r>
          </a:p>
          <a:p>
            <a:pPr marL="800100" lvl="1" indent="-342900" algn="l">
              <a:buFont typeface="Arial" panose="020B0604020202020204" pitchFamily="34" charset="0"/>
              <a:buChar char="•"/>
              <a:defRPr/>
            </a:pPr>
            <a:r>
              <a:rPr lang="nl-NL" sz="2399" kern="0" dirty="0">
                <a:solidFill>
                  <a:srgbClr val="0070C0"/>
                </a:solidFill>
                <a:latin typeface="+mj-lt"/>
              </a:rPr>
              <a:t>Herkennen klachten en symptomen, hoe stelt arts UWI vast</a:t>
            </a:r>
          </a:p>
          <a:p>
            <a:pPr marL="342900" indent="-342900" algn="l">
              <a:buFont typeface="Wingdings" panose="05000000000000000000" pitchFamily="2" charset="2"/>
              <a:buChar char="Ø"/>
              <a:defRPr/>
            </a:pPr>
            <a:r>
              <a:rPr lang="nl-NL" sz="2399" b="1" kern="0" dirty="0">
                <a:solidFill>
                  <a:srgbClr val="0070C0"/>
                </a:solidFill>
                <a:latin typeface="+mj-lt"/>
              </a:rPr>
              <a:t>Behandeling bij kwetsbare ouderen zonder en met katheter</a:t>
            </a:r>
          </a:p>
          <a:p>
            <a:pPr marL="800100" lvl="1" indent="-342900" algn="l">
              <a:buFont typeface="Arial" panose="020B0604020202020204" pitchFamily="34" charset="0"/>
              <a:buChar char="•"/>
              <a:defRPr/>
            </a:pPr>
            <a:r>
              <a:rPr lang="nl-NL" sz="2399" kern="0" dirty="0">
                <a:solidFill>
                  <a:srgbClr val="0070C0"/>
                </a:solidFill>
                <a:latin typeface="+mj-lt"/>
              </a:rPr>
              <a:t>Behandelopties, waar opletten, wanneer arts roepen</a:t>
            </a:r>
          </a:p>
          <a:p>
            <a:pPr marL="342900" indent="-342900" algn="l">
              <a:buFont typeface="Wingdings" panose="05000000000000000000" pitchFamily="2" charset="2"/>
              <a:buChar char="Ø"/>
              <a:defRPr/>
            </a:pPr>
            <a:r>
              <a:rPr lang="nl-NL" sz="2399" b="1" kern="0" dirty="0">
                <a:solidFill>
                  <a:srgbClr val="0070C0"/>
                </a:solidFill>
                <a:latin typeface="+mj-lt"/>
              </a:rPr>
              <a:t>Voorkomen antibioticaresistentie</a:t>
            </a:r>
          </a:p>
          <a:p>
            <a:pPr marL="800100" lvl="1" indent="-342900" algn="l">
              <a:buFont typeface="Arial" panose="020B0604020202020204" pitchFamily="34" charset="0"/>
              <a:buChar char="•"/>
              <a:defRPr/>
            </a:pPr>
            <a:r>
              <a:rPr lang="nl-NL" sz="2399" kern="0" dirty="0">
                <a:solidFill>
                  <a:srgbClr val="0070C0"/>
                </a:solidFill>
                <a:latin typeface="+mj-lt"/>
              </a:rPr>
              <a:t>Helpen antibiotica (AB) altijd?</a:t>
            </a:r>
          </a:p>
          <a:p>
            <a:pPr marL="342900" indent="-342900" algn="l">
              <a:buFont typeface="Wingdings" panose="05000000000000000000" pitchFamily="2" charset="2"/>
              <a:buChar char="Ø"/>
              <a:defRPr/>
            </a:pPr>
            <a:r>
              <a:rPr lang="nl-NL" sz="2399" b="1" kern="0" dirty="0">
                <a:solidFill>
                  <a:srgbClr val="0070C0"/>
                </a:solidFill>
              </a:rPr>
              <a:t>Urine onderzoek</a:t>
            </a:r>
          </a:p>
          <a:p>
            <a:pPr marL="800100" lvl="1" indent="-342900" algn="l">
              <a:buFont typeface="Arial" panose="020B0604020202020204" pitchFamily="34" charset="0"/>
              <a:buChar char="•"/>
              <a:defRPr/>
            </a:pPr>
            <a:r>
              <a:rPr lang="nl-NL" sz="2399" kern="0" dirty="0">
                <a:solidFill>
                  <a:srgbClr val="0070C0"/>
                </a:solidFill>
              </a:rPr>
              <a:t>Urinemonsters afnemen bij incontinentie of verblijfskatheter</a:t>
            </a:r>
          </a:p>
          <a:p>
            <a:pPr marL="342900" indent="-342900" algn="l">
              <a:buFont typeface="Wingdings" panose="05000000000000000000" pitchFamily="2" charset="2"/>
              <a:buChar char="Ø"/>
              <a:defRPr/>
            </a:pPr>
            <a:r>
              <a:rPr lang="nl-NL" sz="2399" b="1" kern="0" dirty="0">
                <a:solidFill>
                  <a:srgbClr val="0070C0"/>
                </a:solidFill>
                <a:latin typeface="+mj-lt"/>
              </a:rPr>
              <a:t>Preventie</a:t>
            </a:r>
          </a:p>
          <a:p>
            <a:pPr marL="800100" lvl="1" indent="-342900" algn="l">
              <a:buFont typeface="Arial" panose="020B0604020202020204" pitchFamily="34" charset="0"/>
              <a:buChar char="•"/>
              <a:defRPr/>
            </a:pPr>
            <a:r>
              <a:rPr lang="nl-NL" sz="2399" kern="0" dirty="0">
                <a:solidFill>
                  <a:srgbClr val="0070C0"/>
                </a:solidFill>
                <a:latin typeface="+mj-lt"/>
              </a:rPr>
              <a:t>Wat helpt wel en wat helpt niet</a:t>
            </a:r>
          </a:p>
          <a:p>
            <a:pPr marL="342900" indent="-342900" algn="l">
              <a:buFont typeface="Wingdings" panose="05000000000000000000" pitchFamily="2" charset="2"/>
              <a:buChar char="Ø"/>
              <a:defRPr/>
            </a:pPr>
            <a:endParaRPr lang="nl-NL" sz="2399" b="1" kern="0" dirty="0">
              <a:solidFill>
                <a:srgbClr val="0070C0"/>
              </a:solidFill>
            </a:endParaRPr>
          </a:p>
        </p:txBody>
      </p:sp>
    </p:spTree>
    <p:extLst>
      <p:ext uri="{BB962C8B-B14F-4D97-AF65-F5344CB8AC3E}">
        <p14:creationId xmlns:p14="http://schemas.microsoft.com/office/powerpoint/2010/main" val="453628636"/>
      </p:ext>
    </p:extLst>
  </p:cSld>
  <p:clrMapOvr>
    <a:masterClrMapping/>
  </p:clrMapOvr>
  <p:transition spd="slow" advClick="0" advTm="1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1269877" y="302561"/>
            <a:ext cx="9649071" cy="1542263"/>
          </a:xfrm>
        </p:spPr>
        <p:txBody>
          <a:bodyPr/>
          <a:lstStyle/>
          <a:p>
            <a:pPr algn="ctr"/>
            <a:r>
              <a:rPr lang="en-US" altLang="nl-NL" b="1" dirty="0" err="1">
                <a:solidFill>
                  <a:srgbClr val="0070C0"/>
                </a:solidFill>
              </a:rPr>
              <a:t>Vervolg</a:t>
            </a:r>
            <a:r>
              <a:rPr lang="en-US" altLang="nl-NL" b="1" dirty="0">
                <a:solidFill>
                  <a:srgbClr val="0070C0"/>
                </a:solidFill>
              </a:rPr>
              <a:t> quiz </a:t>
            </a:r>
            <a:r>
              <a:rPr lang="en-US" altLang="nl-NL" b="1" dirty="0" err="1">
                <a:solidFill>
                  <a:srgbClr val="0070C0"/>
                </a:solidFill>
              </a:rPr>
              <a:t>urineweginfectie</a:t>
            </a:r>
            <a:r>
              <a:rPr lang="en-US" altLang="nl-NL" b="1" dirty="0">
                <a:solidFill>
                  <a:srgbClr val="0070C0"/>
                </a:solidFill>
              </a:rPr>
              <a:t> </a:t>
            </a:r>
            <a:r>
              <a:rPr lang="en-US" altLang="nl-NL" b="1" dirty="0" err="1">
                <a:solidFill>
                  <a:srgbClr val="0070C0"/>
                </a:solidFill>
              </a:rPr>
              <a:t>kwetsbare</a:t>
            </a:r>
            <a:r>
              <a:rPr lang="en-US" altLang="nl-NL" b="1" dirty="0">
                <a:solidFill>
                  <a:srgbClr val="0070C0"/>
                </a:solidFill>
              </a:rPr>
              <a:t> </a:t>
            </a:r>
            <a:r>
              <a:rPr lang="en-US" altLang="nl-NL" b="1" dirty="0" err="1">
                <a:solidFill>
                  <a:srgbClr val="0070C0"/>
                </a:solidFill>
              </a:rPr>
              <a:t>ouderen</a:t>
            </a:r>
            <a:br>
              <a:rPr lang="en-US" altLang="nl-NL" b="1" dirty="0">
                <a:solidFill>
                  <a:srgbClr val="0070C0"/>
                </a:solidFill>
              </a:rPr>
            </a:br>
            <a:endParaRPr altLang="nl-NL" b="1" dirty="0">
              <a:solidFill>
                <a:srgbClr val="0070C0"/>
              </a:solidFill>
            </a:endParaRPr>
          </a:p>
        </p:txBody>
      </p:sp>
      <p:sp>
        <p:nvSpPr>
          <p:cNvPr id="2" name="Tekstvak 1">
            <a:extLst>
              <a:ext uri="{FF2B5EF4-FFF2-40B4-BE49-F238E27FC236}">
                <a16:creationId xmlns:a16="http://schemas.microsoft.com/office/drawing/2014/main" id="{08903293-24A1-4220-8C3F-5090D96965BC}"/>
              </a:ext>
            </a:extLst>
          </p:cNvPr>
          <p:cNvSpPr txBox="1"/>
          <p:nvPr/>
        </p:nvSpPr>
        <p:spPr bwMode="auto">
          <a:xfrm>
            <a:off x="369776" y="1849083"/>
            <a:ext cx="11449272" cy="3760901"/>
          </a:xfrm>
          <a:prstGeom prst="rect">
            <a:avLst/>
          </a:prstGeom>
          <a:noFill/>
          <a:ln w="9525">
            <a:noFill/>
            <a:miter lim="800000"/>
            <a:headEnd/>
            <a:tailEnd/>
          </a:ln>
        </p:spPr>
        <p:txBody>
          <a:bodyPr wrap="square">
            <a:spAutoFit/>
          </a:bodyPr>
          <a:lstStyle/>
          <a:p>
            <a:pPr algn="l">
              <a:buNone/>
              <a:defRPr/>
            </a:pPr>
            <a:r>
              <a:rPr lang="nl-NL" sz="2800" b="1" kern="0" dirty="0">
                <a:solidFill>
                  <a:srgbClr val="0070C0"/>
                </a:solidFill>
              </a:rPr>
              <a:t>6. Wat te doen bij een vermoeden op een UWI bij kwetsbare ouderen met een verblijfskatheter?</a:t>
            </a:r>
          </a:p>
          <a:p>
            <a:pPr marL="514350" indent="-514350" algn="l">
              <a:buFont typeface="+mj-lt"/>
              <a:buAutoNum type="alphaLcPeriod"/>
              <a:defRPr/>
            </a:pPr>
            <a:r>
              <a:rPr lang="nl-NL" sz="2400" kern="0" dirty="0">
                <a:solidFill>
                  <a:srgbClr val="0070C0"/>
                </a:solidFill>
              </a:rPr>
              <a:t>Urine </a:t>
            </a:r>
            <a:r>
              <a:rPr lang="nl-NL" sz="2400" kern="0" dirty="0" err="1">
                <a:solidFill>
                  <a:srgbClr val="0070C0"/>
                </a:solidFill>
              </a:rPr>
              <a:t>sticken</a:t>
            </a:r>
            <a:endParaRPr lang="nl-NL" sz="2400" kern="0" dirty="0">
              <a:solidFill>
                <a:srgbClr val="0070C0"/>
              </a:solidFill>
            </a:endParaRPr>
          </a:p>
          <a:p>
            <a:pPr marL="514350" indent="-514350" algn="l">
              <a:buFont typeface="+mj-lt"/>
              <a:buAutoNum type="alphaLcPeriod"/>
              <a:defRPr/>
            </a:pPr>
            <a:r>
              <a:rPr lang="nl-NL" sz="2400" kern="0" dirty="0">
                <a:solidFill>
                  <a:srgbClr val="0070C0"/>
                </a:solidFill>
                <a:latin typeface="+mj-lt"/>
              </a:rPr>
              <a:t>Urine kweken</a:t>
            </a:r>
          </a:p>
          <a:p>
            <a:pPr marL="514350" indent="-514350" algn="l">
              <a:buFont typeface="+mj-lt"/>
              <a:buAutoNum type="alphaLcPeriod"/>
              <a:defRPr/>
            </a:pPr>
            <a:r>
              <a:rPr lang="nl-NL" sz="2400" kern="0" dirty="0">
                <a:solidFill>
                  <a:srgbClr val="0070C0"/>
                </a:solidFill>
                <a:latin typeface="+mj-lt"/>
              </a:rPr>
              <a:t>Arts inschakelen en klachten benoemen</a:t>
            </a:r>
          </a:p>
          <a:p>
            <a:pPr marL="514350" indent="-514350" algn="l">
              <a:buFont typeface="+mj-lt"/>
              <a:buAutoNum type="alphaLcPeriod"/>
              <a:defRPr/>
            </a:pPr>
            <a:r>
              <a:rPr lang="nl-NL" sz="2400" kern="0" dirty="0">
                <a:solidFill>
                  <a:srgbClr val="0070C0"/>
                </a:solidFill>
                <a:latin typeface="+mj-lt"/>
              </a:rPr>
              <a:t>Arts inschakelen en aangeven dat er sprake is van een UWI omdat urinestick positief is</a:t>
            </a:r>
          </a:p>
          <a:p>
            <a:pPr>
              <a:spcBef>
                <a:spcPct val="20000"/>
              </a:spcBef>
              <a:defRPr/>
            </a:pPr>
            <a:endParaRPr lang="nl-NL" sz="3599" kern="0" dirty="0">
              <a:solidFill>
                <a:srgbClr val="0070C0"/>
              </a:solidFill>
              <a:latin typeface="+mj-lt"/>
            </a:endParaRPr>
          </a:p>
        </p:txBody>
      </p:sp>
    </p:spTree>
    <p:extLst>
      <p:ext uri="{BB962C8B-B14F-4D97-AF65-F5344CB8AC3E}">
        <p14:creationId xmlns:p14="http://schemas.microsoft.com/office/powerpoint/2010/main" val="737070867"/>
      </p:ext>
    </p:extLst>
  </p:cSld>
  <p:clrMapOvr>
    <a:masterClrMapping/>
  </p:clrMapOvr>
  <p:transition spd="slow" advClick="0" advTm="15000"/>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1269877" y="302561"/>
            <a:ext cx="9649071" cy="1542263"/>
          </a:xfrm>
        </p:spPr>
        <p:txBody>
          <a:bodyPr/>
          <a:lstStyle/>
          <a:p>
            <a:pPr algn="ctr"/>
            <a:r>
              <a:rPr lang="en-US" altLang="nl-NL" b="1" dirty="0" err="1">
                <a:solidFill>
                  <a:srgbClr val="0070C0"/>
                </a:solidFill>
              </a:rPr>
              <a:t>Vervolg</a:t>
            </a:r>
            <a:r>
              <a:rPr lang="en-US" altLang="nl-NL" b="1" dirty="0">
                <a:solidFill>
                  <a:srgbClr val="0070C0"/>
                </a:solidFill>
              </a:rPr>
              <a:t> quiz </a:t>
            </a:r>
            <a:r>
              <a:rPr lang="en-US" altLang="nl-NL" b="1" dirty="0" err="1">
                <a:solidFill>
                  <a:srgbClr val="0070C0"/>
                </a:solidFill>
              </a:rPr>
              <a:t>urineweginfectie</a:t>
            </a:r>
            <a:r>
              <a:rPr lang="en-US" altLang="nl-NL" b="1" dirty="0">
                <a:solidFill>
                  <a:srgbClr val="0070C0"/>
                </a:solidFill>
              </a:rPr>
              <a:t> </a:t>
            </a:r>
            <a:r>
              <a:rPr lang="en-US" altLang="nl-NL" b="1" dirty="0" err="1">
                <a:solidFill>
                  <a:srgbClr val="0070C0"/>
                </a:solidFill>
              </a:rPr>
              <a:t>kwetsbare</a:t>
            </a:r>
            <a:r>
              <a:rPr lang="en-US" altLang="nl-NL" b="1" dirty="0">
                <a:solidFill>
                  <a:srgbClr val="0070C0"/>
                </a:solidFill>
              </a:rPr>
              <a:t> </a:t>
            </a:r>
            <a:r>
              <a:rPr lang="en-US" altLang="nl-NL" b="1" dirty="0" err="1">
                <a:solidFill>
                  <a:srgbClr val="0070C0"/>
                </a:solidFill>
              </a:rPr>
              <a:t>ouderen</a:t>
            </a:r>
            <a:br>
              <a:rPr lang="en-US" altLang="nl-NL" b="1" dirty="0">
                <a:solidFill>
                  <a:srgbClr val="0070C0"/>
                </a:solidFill>
              </a:rPr>
            </a:br>
            <a:endParaRPr altLang="nl-NL" b="1" dirty="0">
              <a:solidFill>
                <a:srgbClr val="0070C0"/>
              </a:solidFill>
            </a:endParaRPr>
          </a:p>
        </p:txBody>
      </p:sp>
      <p:sp>
        <p:nvSpPr>
          <p:cNvPr id="2" name="Tekstvak 1">
            <a:extLst>
              <a:ext uri="{FF2B5EF4-FFF2-40B4-BE49-F238E27FC236}">
                <a16:creationId xmlns:a16="http://schemas.microsoft.com/office/drawing/2014/main" id="{08903293-24A1-4220-8C3F-5090D96965BC}"/>
              </a:ext>
            </a:extLst>
          </p:cNvPr>
          <p:cNvSpPr txBox="1"/>
          <p:nvPr/>
        </p:nvSpPr>
        <p:spPr bwMode="auto">
          <a:xfrm>
            <a:off x="369776" y="1849083"/>
            <a:ext cx="11449272" cy="3760901"/>
          </a:xfrm>
          <a:prstGeom prst="rect">
            <a:avLst/>
          </a:prstGeom>
          <a:noFill/>
          <a:ln w="9525">
            <a:noFill/>
            <a:miter lim="800000"/>
            <a:headEnd/>
            <a:tailEnd/>
          </a:ln>
        </p:spPr>
        <p:txBody>
          <a:bodyPr wrap="square">
            <a:spAutoFit/>
          </a:bodyPr>
          <a:lstStyle/>
          <a:p>
            <a:pPr algn="l">
              <a:buNone/>
              <a:defRPr/>
            </a:pPr>
            <a:r>
              <a:rPr lang="nl-NL" sz="2800" b="1" kern="0" dirty="0">
                <a:solidFill>
                  <a:srgbClr val="0070C0"/>
                </a:solidFill>
              </a:rPr>
              <a:t>6. Wat te doen bij een vermoeden op een UWI bij kwetsbare ouderen met een verblijfskatheter?</a:t>
            </a:r>
          </a:p>
          <a:p>
            <a:pPr marL="514350" indent="-514350" algn="l">
              <a:buFont typeface="+mj-lt"/>
              <a:buAutoNum type="alphaLcPeriod"/>
              <a:defRPr/>
            </a:pPr>
            <a:r>
              <a:rPr lang="nl-NL" sz="2400" kern="0" dirty="0">
                <a:solidFill>
                  <a:srgbClr val="0070C0"/>
                </a:solidFill>
              </a:rPr>
              <a:t>Urine </a:t>
            </a:r>
            <a:r>
              <a:rPr lang="nl-NL" sz="2400" kern="0" dirty="0" err="1">
                <a:solidFill>
                  <a:srgbClr val="0070C0"/>
                </a:solidFill>
              </a:rPr>
              <a:t>sticken</a:t>
            </a:r>
            <a:endParaRPr lang="nl-NL" sz="2400" kern="0" dirty="0">
              <a:solidFill>
                <a:srgbClr val="0070C0"/>
              </a:solidFill>
            </a:endParaRPr>
          </a:p>
          <a:p>
            <a:pPr marL="514350" indent="-514350" algn="l">
              <a:buFont typeface="+mj-lt"/>
              <a:buAutoNum type="alphaLcPeriod"/>
              <a:defRPr/>
            </a:pPr>
            <a:r>
              <a:rPr lang="nl-NL" sz="2400" kern="0" dirty="0">
                <a:solidFill>
                  <a:srgbClr val="0070C0"/>
                </a:solidFill>
                <a:latin typeface="+mj-lt"/>
              </a:rPr>
              <a:t>Urine kweken</a:t>
            </a:r>
          </a:p>
          <a:p>
            <a:pPr marL="514350" indent="-514350" algn="l">
              <a:buFont typeface="+mj-lt"/>
              <a:buAutoNum type="alphaLcPeriod"/>
              <a:defRPr/>
            </a:pPr>
            <a:r>
              <a:rPr lang="nl-NL" sz="2400" kern="0" dirty="0">
                <a:solidFill>
                  <a:srgbClr val="FF0000"/>
                </a:solidFill>
                <a:latin typeface="+mj-lt"/>
              </a:rPr>
              <a:t>Arts inschakelen en klachten benoemen</a:t>
            </a:r>
          </a:p>
          <a:p>
            <a:pPr marL="514350" indent="-514350" algn="l">
              <a:buFont typeface="+mj-lt"/>
              <a:buAutoNum type="alphaLcPeriod"/>
              <a:defRPr/>
            </a:pPr>
            <a:r>
              <a:rPr lang="nl-NL" sz="2400" kern="0" dirty="0">
                <a:solidFill>
                  <a:srgbClr val="0070C0"/>
                </a:solidFill>
                <a:latin typeface="+mj-lt"/>
              </a:rPr>
              <a:t>Arts inschakelen en aangeven dat er sprake is van een UWI omdat urinestick positief is</a:t>
            </a:r>
          </a:p>
          <a:p>
            <a:pPr>
              <a:spcBef>
                <a:spcPct val="20000"/>
              </a:spcBef>
              <a:defRPr/>
            </a:pPr>
            <a:endParaRPr lang="nl-NL" sz="3599" kern="0" dirty="0">
              <a:solidFill>
                <a:srgbClr val="0070C0"/>
              </a:solidFill>
              <a:latin typeface="+mj-lt"/>
            </a:endParaRPr>
          </a:p>
        </p:txBody>
      </p:sp>
    </p:spTree>
    <p:extLst>
      <p:ext uri="{BB962C8B-B14F-4D97-AF65-F5344CB8AC3E}">
        <p14:creationId xmlns:p14="http://schemas.microsoft.com/office/powerpoint/2010/main" val="3346368387"/>
      </p:ext>
    </p:extLst>
  </p:cSld>
  <p:clrMapOvr>
    <a:masterClrMapping/>
  </p:clrMapOvr>
  <p:transition spd="slow" advClick="0" advTm="15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369775" y="511304"/>
            <a:ext cx="11449271" cy="1223644"/>
          </a:xfrm>
        </p:spPr>
        <p:txBody>
          <a:bodyPr/>
          <a:lstStyle/>
          <a:p>
            <a:pPr eaLnBrk="1" hangingPunct="1"/>
            <a:r>
              <a:rPr altLang="nl-NL" b="1" dirty="0">
                <a:solidFill>
                  <a:srgbClr val="0070C0"/>
                </a:solidFill>
              </a:rPr>
              <a:t>Hoe stelt de </a:t>
            </a:r>
            <a:r>
              <a:rPr lang="en-US" altLang="nl-NL" b="1" dirty="0">
                <a:solidFill>
                  <a:srgbClr val="0070C0"/>
                </a:solidFill>
              </a:rPr>
              <a:t>arts</a:t>
            </a:r>
            <a:r>
              <a:rPr altLang="nl-NL" b="1" dirty="0">
                <a:solidFill>
                  <a:srgbClr val="0070C0"/>
                </a:solidFill>
              </a:rPr>
              <a:t> </a:t>
            </a:r>
            <a:r>
              <a:rPr lang="en-US" altLang="nl-NL" b="1" dirty="0">
                <a:solidFill>
                  <a:srgbClr val="0070C0"/>
                </a:solidFill>
              </a:rPr>
              <a:t>U</a:t>
            </a:r>
            <a:r>
              <a:rPr altLang="nl-NL" b="1" dirty="0">
                <a:solidFill>
                  <a:srgbClr val="0070C0"/>
                </a:solidFill>
              </a:rPr>
              <a:t>WI vast</a:t>
            </a:r>
            <a:r>
              <a:rPr lang="en-NL" altLang="nl-NL" b="1" dirty="0">
                <a:solidFill>
                  <a:srgbClr val="0070C0"/>
                </a:solidFill>
              </a:rPr>
              <a:t> </a:t>
            </a:r>
            <a:r>
              <a:rPr lang="nl-NL" altLang="nl-NL" b="1" dirty="0">
                <a:solidFill>
                  <a:srgbClr val="0070C0"/>
                </a:solidFill>
              </a:rPr>
              <a:t>bij kwetsbare ouderen met verblijfskatheter</a:t>
            </a:r>
            <a:r>
              <a:rPr altLang="nl-NL" b="1" dirty="0">
                <a:solidFill>
                  <a:srgbClr val="0070C0"/>
                </a:solidFill>
              </a:rPr>
              <a:t>?</a:t>
            </a:r>
          </a:p>
        </p:txBody>
      </p:sp>
      <p:sp>
        <p:nvSpPr>
          <p:cNvPr id="2" name="Tekstvak 1">
            <a:extLst>
              <a:ext uri="{FF2B5EF4-FFF2-40B4-BE49-F238E27FC236}">
                <a16:creationId xmlns:a16="http://schemas.microsoft.com/office/drawing/2014/main" id="{08903293-24A1-4220-8C3F-5090D96965BC}"/>
              </a:ext>
            </a:extLst>
          </p:cNvPr>
          <p:cNvSpPr txBox="1"/>
          <p:nvPr/>
        </p:nvSpPr>
        <p:spPr bwMode="auto">
          <a:xfrm>
            <a:off x="35193" y="2420888"/>
            <a:ext cx="11783853" cy="3169970"/>
          </a:xfrm>
          <a:prstGeom prst="rect">
            <a:avLst/>
          </a:prstGeom>
          <a:noFill/>
          <a:ln w="9525">
            <a:noFill/>
            <a:miter lim="800000"/>
            <a:headEnd/>
            <a:tailEnd/>
          </a:ln>
        </p:spPr>
        <p:txBody>
          <a:bodyPr wrap="square">
            <a:spAutoFit/>
          </a:bodyPr>
          <a:lstStyle/>
          <a:p>
            <a:pPr marL="1028391" lvl="2" indent="-571329" algn="l">
              <a:buFont typeface="Arial" panose="020B0604020202020204" pitchFamily="34" charset="0"/>
              <a:buChar char="•"/>
              <a:defRPr/>
            </a:pPr>
            <a:r>
              <a:rPr lang="nl-NL" sz="2800" kern="0" dirty="0">
                <a:solidFill>
                  <a:srgbClr val="0070C0"/>
                </a:solidFill>
                <a:latin typeface="+mj-lt"/>
              </a:rPr>
              <a:t>Koorts (langer dan 24 uur)</a:t>
            </a:r>
          </a:p>
          <a:p>
            <a:pPr marL="1028391" lvl="2" indent="-571329" algn="l">
              <a:buFont typeface="Arial" panose="020B0604020202020204" pitchFamily="34" charset="0"/>
              <a:buChar char="•"/>
              <a:defRPr/>
            </a:pPr>
            <a:r>
              <a:rPr lang="nl-NL" sz="2800" kern="0" dirty="0">
                <a:solidFill>
                  <a:srgbClr val="0070C0"/>
                </a:solidFill>
                <a:latin typeface="+mj-lt"/>
              </a:rPr>
              <a:t>Koude rillingen</a:t>
            </a:r>
          </a:p>
          <a:p>
            <a:pPr marL="1028391" lvl="2" indent="-571329" algn="l">
              <a:buFont typeface="Arial" panose="020B0604020202020204" pitchFamily="34" charset="0"/>
              <a:buChar char="•"/>
              <a:defRPr/>
            </a:pPr>
            <a:r>
              <a:rPr lang="nl-NL" sz="2800" kern="0" dirty="0">
                <a:solidFill>
                  <a:srgbClr val="0070C0"/>
                </a:solidFill>
                <a:latin typeface="+mj-lt"/>
              </a:rPr>
              <a:t>Duidelijk delier, waarbij urineretentie niet de oorzaak van het delier is</a:t>
            </a:r>
          </a:p>
          <a:p>
            <a:pPr marL="1028391" lvl="2" indent="-571329" algn="l">
              <a:buFont typeface="Arial" panose="020B0604020202020204" pitchFamily="34" charset="0"/>
              <a:buChar char="•"/>
              <a:defRPr/>
            </a:pPr>
            <a:r>
              <a:rPr lang="nl-NL" sz="2800" kern="0" dirty="0">
                <a:solidFill>
                  <a:srgbClr val="0070C0"/>
                </a:solidFill>
                <a:latin typeface="+mj-lt"/>
              </a:rPr>
              <a:t>Andere infectie als oorzaak van de klachten uitgesloten is</a:t>
            </a:r>
          </a:p>
          <a:p>
            <a:pPr marL="571329" indent="-571329">
              <a:buFont typeface="Arial" panose="020B0604020202020204" pitchFamily="34" charset="0"/>
              <a:buChar char="•"/>
              <a:defRPr/>
            </a:pPr>
            <a:endParaRPr lang="nl-NL" sz="3599" kern="0" dirty="0">
              <a:solidFill>
                <a:srgbClr val="0070C0"/>
              </a:solidFill>
              <a:latin typeface="+mj-lt"/>
            </a:endParaRPr>
          </a:p>
        </p:txBody>
      </p:sp>
    </p:spTree>
    <p:extLst>
      <p:ext uri="{BB962C8B-B14F-4D97-AF65-F5344CB8AC3E}">
        <p14:creationId xmlns:p14="http://schemas.microsoft.com/office/powerpoint/2010/main" val="3254184251"/>
      </p:ext>
    </p:extLst>
  </p:cSld>
  <p:clrMapOvr>
    <a:masterClrMapping/>
  </p:clrMapOvr>
  <p:transition spd="slow" advClick="0" advTm="15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407881" y="334182"/>
            <a:ext cx="10988988" cy="1223644"/>
          </a:xfrm>
        </p:spPr>
        <p:txBody>
          <a:bodyPr/>
          <a:lstStyle/>
          <a:p>
            <a:pPr eaLnBrk="1" hangingPunct="1"/>
            <a:r>
              <a:rPr altLang="nl-NL" sz="3200" b="1" dirty="0">
                <a:solidFill>
                  <a:srgbClr val="0070C0"/>
                </a:solidFill>
              </a:rPr>
              <a:t>Behandeling </a:t>
            </a:r>
            <a:r>
              <a:rPr lang="en-US" altLang="nl-NL" sz="3200" b="1" dirty="0">
                <a:solidFill>
                  <a:srgbClr val="0070C0"/>
                </a:solidFill>
              </a:rPr>
              <a:t>U</a:t>
            </a:r>
            <a:r>
              <a:rPr altLang="nl-NL" sz="3200" b="1" dirty="0">
                <a:solidFill>
                  <a:srgbClr val="0070C0"/>
                </a:solidFill>
              </a:rPr>
              <a:t>WI</a:t>
            </a:r>
            <a:r>
              <a:rPr lang="en-NL" altLang="nl-NL" sz="3200" b="1" dirty="0">
                <a:solidFill>
                  <a:srgbClr val="0070C0"/>
                </a:solidFill>
              </a:rPr>
              <a:t> </a:t>
            </a:r>
            <a:r>
              <a:rPr lang="nl-NL" altLang="nl-NL" sz="3200" b="1" dirty="0">
                <a:solidFill>
                  <a:srgbClr val="0070C0"/>
                </a:solidFill>
              </a:rPr>
              <a:t>bij kwetsbare ouderen zonder verblijfskatheter</a:t>
            </a:r>
            <a:endParaRPr altLang="nl-NL" sz="3200" b="1" dirty="0">
              <a:solidFill>
                <a:srgbClr val="0070C0"/>
              </a:solidFill>
            </a:endParaRPr>
          </a:p>
        </p:txBody>
      </p:sp>
      <p:sp>
        <p:nvSpPr>
          <p:cNvPr id="2" name="Tekstvak 1">
            <a:extLst>
              <a:ext uri="{FF2B5EF4-FFF2-40B4-BE49-F238E27FC236}">
                <a16:creationId xmlns:a16="http://schemas.microsoft.com/office/drawing/2014/main" id="{08903293-24A1-4220-8C3F-5090D96965BC}"/>
              </a:ext>
            </a:extLst>
          </p:cNvPr>
          <p:cNvSpPr txBox="1"/>
          <p:nvPr/>
        </p:nvSpPr>
        <p:spPr bwMode="auto">
          <a:xfrm>
            <a:off x="189756" y="1772816"/>
            <a:ext cx="10988987" cy="3908762"/>
          </a:xfrm>
          <a:prstGeom prst="rect">
            <a:avLst/>
          </a:prstGeom>
          <a:noFill/>
          <a:ln w="9525">
            <a:noFill/>
            <a:miter lim="800000"/>
            <a:headEnd/>
            <a:tailEnd/>
          </a:ln>
        </p:spPr>
        <p:txBody>
          <a:bodyPr wrap="square">
            <a:spAutoFit/>
          </a:bodyPr>
          <a:lstStyle/>
          <a:p>
            <a:pPr marL="571500" lvl="1" indent="-571500" algn="l">
              <a:buFont typeface="Wingdings" panose="05000000000000000000" pitchFamily="2" charset="2"/>
              <a:buChar char="Ø"/>
              <a:defRPr/>
            </a:pPr>
            <a:r>
              <a:rPr lang="nl-NL" kern="0" dirty="0">
                <a:solidFill>
                  <a:srgbClr val="0070C0"/>
                </a:solidFill>
                <a:latin typeface="+mj-lt"/>
              </a:rPr>
              <a:t>Antibiotica </a:t>
            </a:r>
            <a:r>
              <a:rPr lang="nl-NL" i="1" kern="0" dirty="0">
                <a:solidFill>
                  <a:srgbClr val="0070C0"/>
                </a:solidFill>
                <a:latin typeface="+mj-lt"/>
              </a:rPr>
              <a:t>(tenzij urinestick negatief voor </a:t>
            </a:r>
            <a:r>
              <a:rPr lang="nl-NL" i="1" kern="0" dirty="0" err="1">
                <a:solidFill>
                  <a:srgbClr val="0070C0"/>
                </a:solidFill>
                <a:latin typeface="+mj-lt"/>
              </a:rPr>
              <a:t>leucocyten</a:t>
            </a:r>
            <a:r>
              <a:rPr lang="nl-NL" i="1" kern="0" dirty="0">
                <a:solidFill>
                  <a:srgbClr val="0070C0"/>
                </a:solidFill>
                <a:latin typeface="+mj-lt"/>
              </a:rPr>
              <a:t> én nitriet of als afspraak geen AB is gemaakt)</a:t>
            </a:r>
            <a:r>
              <a:rPr lang="nl-NL" kern="0" dirty="0">
                <a:solidFill>
                  <a:srgbClr val="0070C0"/>
                </a:solidFill>
                <a:latin typeface="+mj-lt"/>
              </a:rPr>
              <a:t> bij</a:t>
            </a:r>
          </a:p>
          <a:p>
            <a:pPr marL="1028529" lvl="2" indent="-571329" algn="l">
              <a:buFont typeface="Arial" panose="020B0604020202020204" pitchFamily="34" charset="0"/>
              <a:buChar char="•"/>
              <a:defRPr/>
            </a:pPr>
            <a:r>
              <a:rPr lang="nl-NL" kern="0" dirty="0">
                <a:solidFill>
                  <a:srgbClr val="0070C0"/>
                </a:solidFill>
                <a:latin typeface="+mj-lt"/>
              </a:rPr>
              <a:t>1 of meer recent ontstane plasklachten én koorts, en/of koude rillingen en/of duidelijk delier</a:t>
            </a:r>
          </a:p>
          <a:p>
            <a:pPr marL="1028529" lvl="2" indent="-571329" algn="l">
              <a:buFont typeface="Arial" panose="020B0604020202020204" pitchFamily="34" charset="0"/>
              <a:buChar char="•"/>
              <a:defRPr/>
            </a:pPr>
            <a:r>
              <a:rPr lang="nl-NL" kern="0" dirty="0">
                <a:solidFill>
                  <a:srgbClr val="0070C0"/>
                </a:solidFill>
                <a:latin typeface="+mj-lt"/>
              </a:rPr>
              <a:t>Flankpijn én koorts, en/of koude rillingen en/of duidelijk delier en andere infecties uitgesloten</a:t>
            </a:r>
          </a:p>
          <a:p>
            <a:pPr marL="1028529" lvl="2" indent="-571329" algn="l">
              <a:buFont typeface="Arial" panose="020B0604020202020204" pitchFamily="34" charset="0"/>
              <a:buChar char="•"/>
              <a:defRPr/>
            </a:pPr>
            <a:r>
              <a:rPr lang="nl-NL" kern="0" dirty="0">
                <a:solidFill>
                  <a:srgbClr val="0070C0"/>
                </a:solidFill>
                <a:latin typeface="+mj-lt"/>
              </a:rPr>
              <a:t>Eén zeer hinderlijke plasklacht</a:t>
            </a:r>
          </a:p>
          <a:p>
            <a:pPr marL="1028529" lvl="2" indent="-571329" algn="l">
              <a:buFont typeface="Arial" panose="020B0604020202020204" pitchFamily="34" charset="0"/>
              <a:buChar char="•"/>
              <a:defRPr/>
            </a:pPr>
            <a:r>
              <a:rPr lang="nl-NL" kern="0" dirty="0">
                <a:solidFill>
                  <a:srgbClr val="0070C0"/>
                </a:solidFill>
                <a:latin typeface="+mj-lt"/>
              </a:rPr>
              <a:t>1 of meer recent ontstane plasklachten én flankpijn </a:t>
            </a:r>
          </a:p>
          <a:p>
            <a:pPr marL="571500" indent="-571500" algn="l">
              <a:buFont typeface="Wingdings" panose="05000000000000000000" pitchFamily="2" charset="2"/>
              <a:buChar char="Ø"/>
              <a:defRPr/>
            </a:pPr>
            <a:endParaRPr lang="nl-NL" kern="0" dirty="0">
              <a:solidFill>
                <a:srgbClr val="0070C0"/>
              </a:solidFill>
              <a:latin typeface="+mj-lt"/>
            </a:endParaRPr>
          </a:p>
          <a:p>
            <a:pPr marL="571500" indent="-571500" algn="l">
              <a:buFont typeface="Wingdings" panose="05000000000000000000" pitchFamily="2" charset="2"/>
              <a:buChar char="Ø"/>
              <a:defRPr/>
            </a:pPr>
            <a:r>
              <a:rPr lang="nl-NL" kern="0" dirty="0">
                <a:solidFill>
                  <a:srgbClr val="0070C0"/>
                </a:solidFill>
                <a:latin typeface="+mj-lt"/>
              </a:rPr>
              <a:t>Afwachtend beleid bij</a:t>
            </a:r>
          </a:p>
          <a:p>
            <a:pPr marL="1028700" lvl="1" indent="-571500" algn="l">
              <a:buFont typeface="Arial" panose="020B0604020202020204" pitchFamily="34" charset="0"/>
              <a:buChar char="•"/>
              <a:defRPr/>
            </a:pPr>
            <a:r>
              <a:rPr lang="nl-NL" kern="0" dirty="0">
                <a:solidFill>
                  <a:srgbClr val="0070C0"/>
                </a:solidFill>
                <a:latin typeface="+mj-lt"/>
              </a:rPr>
              <a:t>Alle andere plasklachten of aspecifieke klachten</a:t>
            </a:r>
          </a:p>
        </p:txBody>
      </p:sp>
      <p:pic>
        <p:nvPicPr>
          <p:cNvPr id="3" name="Afbeelding 2"/>
          <p:cNvPicPr>
            <a:picLocks noChangeAspect="1"/>
          </p:cNvPicPr>
          <p:nvPr/>
        </p:nvPicPr>
        <p:blipFill>
          <a:blip r:embed="rId3"/>
          <a:stretch>
            <a:fillRect/>
          </a:stretch>
        </p:blipFill>
        <p:spPr>
          <a:xfrm>
            <a:off x="9815031" y="708188"/>
            <a:ext cx="2000873" cy="1064628"/>
          </a:xfrm>
          <a:prstGeom prst="rect">
            <a:avLst/>
          </a:prstGeom>
        </p:spPr>
      </p:pic>
    </p:spTree>
    <p:extLst>
      <p:ext uri="{BB962C8B-B14F-4D97-AF65-F5344CB8AC3E}">
        <p14:creationId xmlns:p14="http://schemas.microsoft.com/office/powerpoint/2010/main" val="4205237000"/>
      </p:ext>
    </p:extLst>
  </p:cSld>
  <p:clrMapOvr>
    <a:masterClrMapping/>
  </p:clrMapOvr>
  <p:transition spd="slow" advClick="0" advTm="1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407881" y="334182"/>
            <a:ext cx="10988988" cy="1223644"/>
          </a:xfrm>
        </p:spPr>
        <p:txBody>
          <a:bodyPr/>
          <a:lstStyle/>
          <a:p>
            <a:pPr eaLnBrk="1" hangingPunct="1"/>
            <a:r>
              <a:rPr lang="en-US" altLang="nl-NL" sz="3200" b="1" dirty="0">
                <a:solidFill>
                  <a:srgbClr val="0070C0"/>
                </a:solidFill>
              </a:rPr>
              <a:t>Wat </a:t>
            </a:r>
            <a:r>
              <a:rPr lang="en-US" altLang="nl-NL" sz="3200" b="1" dirty="0" err="1">
                <a:solidFill>
                  <a:srgbClr val="0070C0"/>
                </a:solidFill>
              </a:rPr>
              <a:t>te</a:t>
            </a:r>
            <a:r>
              <a:rPr lang="en-US" altLang="nl-NL" sz="3200" b="1" dirty="0">
                <a:solidFill>
                  <a:srgbClr val="0070C0"/>
                </a:solidFill>
              </a:rPr>
              <a:t> </a:t>
            </a:r>
            <a:r>
              <a:rPr lang="en-US" altLang="nl-NL" sz="3200" b="1" dirty="0" err="1">
                <a:solidFill>
                  <a:srgbClr val="0070C0"/>
                </a:solidFill>
              </a:rPr>
              <a:t>doen</a:t>
            </a:r>
            <a:r>
              <a:rPr lang="en-US" altLang="nl-NL" sz="3200" b="1" dirty="0">
                <a:solidFill>
                  <a:srgbClr val="0070C0"/>
                </a:solidFill>
              </a:rPr>
              <a:t> </a:t>
            </a:r>
            <a:r>
              <a:rPr lang="en-US" altLang="nl-NL" sz="3200" b="1" dirty="0" err="1">
                <a:solidFill>
                  <a:srgbClr val="0070C0"/>
                </a:solidFill>
              </a:rPr>
              <a:t>bij</a:t>
            </a:r>
            <a:r>
              <a:rPr lang="en-US" altLang="nl-NL" sz="3200" b="1" dirty="0">
                <a:solidFill>
                  <a:srgbClr val="0070C0"/>
                </a:solidFill>
              </a:rPr>
              <a:t> </a:t>
            </a:r>
            <a:r>
              <a:rPr lang="en-US" altLang="nl-NL" sz="3200" b="1" dirty="0" err="1">
                <a:solidFill>
                  <a:srgbClr val="0070C0"/>
                </a:solidFill>
              </a:rPr>
              <a:t>afwachtend</a:t>
            </a:r>
            <a:r>
              <a:rPr lang="en-US" altLang="nl-NL" sz="3200" b="1" dirty="0">
                <a:solidFill>
                  <a:srgbClr val="0070C0"/>
                </a:solidFill>
              </a:rPr>
              <a:t> </a:t>
            </a:r>
            <a:r>
              <a:rPr lang="en-US" altLang="nl-NL" sz="3200" b="1" dirty="0" err="1">
                <a:solidFill>
                  <a:srgbClr val="0070C0"/>
                </a:solidFill>
              </a:rPr>
              <a:t>beleid</a:t>
            </a:r>
            <a:endParaRPr altLang="nl-NL" sz="3200" b="1" dirty="0">
              <a:solidFill>
                <a:srgbClr val="0070C0"/>
              </a:solidFill>
            </a:endParaRPr>
          </a:p>
        </p:txBody>
      </p:sp>
      <p:sp>
        <p:nvSpPr>
          <p:cNvPr id="2" name="Tekstvak 1">
            <a:extLst>
              <a:ext uri="{FF2B5EF4-FFF2-40B4-BE49-F238E27FC236}">
                <a16:creationId xmlns:a16="http://schemas.microsoft.com/office/drawing/2014/main" id="{08903293-24A1-4220-8C3F-5090D96965BC}"/>
              </a:ext>
            </a:extLst>
          </p:cNvPr>
          <p:cNvSpPr txBox="1"/>
          <p:nvPr/>
        </p:nvSpPr>
        <p:spPr bwMode="auto">
          <a:xfrm>
            <a:off x="189756" y="1772816"/>
            <a:ext cx="10988987" cy="4462760"/>
          </a:xfrm>
          <a:prstGeom prst="rect">
            <a:avLst/>
          </a:prstGeom>
          <a:noFill/>
          <a:ln w="9525">
            <a:noFill/>
            <a:miter lim="800000"/>
            <a:headEnd/>
            <a:tailEnd/>
          </a:ln>
        </p:spPr>
        <p:txBody>
          <a:bodyPr wrap="square">
            <a:spAutoFit/>
          </a:bodyPr>
          <a:lstStyle/>
          <a:p>
            <a:pPr marL="571500" lvl="1" indent="-571500" algn="l">
              <a:buFont typeface="Wingdings" panose="05000000000000000000" pitchFamily="2" charset="2"/>
              <a:buChar char="Ø"/>
              <a:defRPr/>
            </a:pPr>
            <a:r>
              <a:rPr lang="nl-NL" kern="0" dirty="0">
                <a:solidFill>
                  <a:srgbClr val="0070C0"/>
                </a:solidFill>
                <a:latin typeface="+mj-lt"/>
              </a:rPr>
              <a:t>Kwetsbare oudere actief monitoren</a:t>
            </a:r>
          </a:p>
          <a:p>
            <a:pPr marL="1028529" lvl="2" indent="-571329" algn="l">
              <a:buFont typeface="Arial" panose="020B0604020202020204" pitchFamily="34" charset="0"/>
              <a:buChar char="•"/>
              <a:defRPr/>
            </a:pPr>
            <a:r>
              <a:rPr lang="nl-NL" kern="0" dirty="0">
                <a:solidFill>
                  <a:srgbClr val="0070C0"/>
                </a:solidFill>
                <a:latin typeface="+mj-lt"/>
              </a:rPr>
              <a:t>Plasklachten</a:t>
            </a:r>
          </a:p>
          <a:p>
            <a:pPr marL="1028529" lvl="2" indent="-571329" algn="l">
              <a:buFont typeface="Arial" panose="020B0604020202020204" pitchFamily="34" charset="0"/>
              <a:buChar char="•"/>
              <a:defRPr/>
            </a:pPr>
            <a:r>
              <a:rPr lang="nl-NL" kern="0" dirty="0">
                <a:solidFill>
                  <a:srgbClr val="0070C0"/>
                </a:solidFill>
                <a:latin typeface="+mj-lt"/>
              </a:rPr>
              <a:t>Flankpijn</a:t>
            </a:r>
          </a:p>
          <a:p>
            <a:pPr marL="1028529" lvl="2" indent="-571329" algn="l">
              <a:buFont typeface="Arial" panose="020B0604020202020204" pitchFamily="34" charset="0"/>
              <a:buChar char="•"/>
              <a:defRPr/>
            </a:pPr>
            <a:r>
              <a:rPr lang="nl-NL" kern="0" dirty="0">
                <a:solidFill>
                  <a:srgbClr val="0070C0"/>
                </a:solidFill>
                <a:latin typeface="+mj-lt"/>
              </a:rPr>
              <a:t>Koorts, vaker temperatuur opnemen</a:t>
            </a:r>
          </a:p>
          <a:p>
            <a:pPr marL="1028529" lvl="2" indent="-571329" algn="l">
              <a:buFont typeface="Arial" panose="020B0604020202020204" pitchFamily="34" charset="0"/>
              <a:buChar char="•"/>
              <a:defRPr/>
            </a:pPr>
            <a:r>
              <a:rPr lang="nl-NL" kern="0" dirty="0">
                <a:solidFill>
                  <a:srgbClr val="0070C0"/>
                </a:solidFill>
                <a:latin typeface="+mj-lt"/>
              </a:rPr>
              <a:t>Verwardheid of sufheid</a:t>
            </a:r>
          </a:p>
          <a:p>
            <a:pPr marL="1028529" lvl="2" indent="-571329" algn="l">
              <a:buFont typeface="Arial" panose="020B0604020202020204" pitchFamily="34" charset="0"/>
              <a:buChar char="•"/>
              <a:defRPr/>
            </a:pPr>
            <a:r>
              <a:rPr lang="nl-NL" kern="0" dirty="0">
                <a:solidFill>
                  <a:srgbClr val="0070C0"/>
                </a:solidFill>
                <a:latin typeface="+mj-lt"/>
              </a:rPr>
              <a:t>Bloeddruk meten</a:t>
            </a:r>
          </a:p>
          <a:p>
            <a:pPr marL="1028529" lvl="2" indent="-571329" algn="l">
              <a:buFont typeface="Arial" panose="020B0604020202020204" pitchFamily="34" charset="0"/>
              <a:buChar char="•"/>
              <a:defRPr/>
            </a:pPr>
            <a:r>
              <a:rPr lang="nl-NL" kern="0" dirty="0">
                <a:solidFill>
                  <a:srgbClr val="0070C0"/>
                </a:solidFill>
                <a:latin typeface="+mj-lt"/>
              </a:rPr>
              <a:t>Algeheel ziek zijn</a:t>
            </a:r>
          </a:p>
          <a:p>
            <a:pPr marL="1028529" lvl="2" indent="-571329" algn="l">
              <a:buFont typeface="Arial" panose="020B0604020202020204" pitchFamily="34" charset="0"/>
              <a:buChar char="•"/>
              <a:defRPr/>
            </a:pPr>
            <a:r>
              <a:rPr lang="nl-NL" kern="0" dirty="0">
                <a:solidFill>
                  <a:srgbClr val="0070C0"/>
                </a:solidFill>
                <a:latin typeface="+mj-lt"/>
              </a:rPr>
              <a:t>Alert blijven op andere oorzaken van de klachten</a:t>
            </a:r>
          </a:p>
          <a:p>
            <a:pPr marL="1028529" lvl="2" indent="-571329" algn="l">
              <a:buFont typeface="Arial" panose="020B0604020202020204" pitchFamily="34" charset="0"/>
              <a:buChar char="•"/>
              <a:defRPr/>
            </a:pPr>
            <a:endParaRPr lang="nl-NL" kern="0" dirty="0">
              <a:solidFill>
                <a:srgbClr val="0070C0"/>
              </a:solidFill>
              <a:latin typeface="+mj-lt"/>
            </a:endParaRPr>
          </a:p>
          <a:p>
            <a:pPr marL="457200" lvl="2" algn="l">
              <a:buNone/>
              <a:defRPr/>
            </a:pPr>
            <a:r>
              <a:rPr lang="nl-NL" kern="0" dirty="0">
                <a:solidFill>
                  <a:srgbClr val="0070C0"/>
                </a:solidFill>
                <a:latin typeface="+mj-lt"/>
              </a:rPr>
              <a:t>Bij veranderingen melden aan arts</a:t>
            </a:r>
          </a:p>
          <a:p>
            <a:pPr marL="1028700" lvl="1" indent="-571500" algn="l">
              <a:buFont typeface="Wingdings" panose="05000000000000000000" pitchFamily="2" charset="2"/>
              <a:buChar char="Ø"/>
              <a:defRPr/>
            </a:pPr>
            <a:endParaRPr lang="nl-NL" kern="0" dirty="0">
              <a:solidFill>
                <a:srgbClr val="0070C0"/>
              </a:solidFill>
              <a:latin typeface="+mj-lt"/>
            </a:endParaRPr>
          </a:p>
          <a:p>
            <a:pPr marL="571500" indent="-571500" algn="l">
              <a:buFont typeface="Wingdings" panose="05000000000000000000" pitchFamily="2" charset="2"/>
              <a:buChar char="Ø"/>
              <a:defRPr/>
            </a:pPr>
            <a:endParaRPr lang="nl-NL" kern="0" dirty="0">
              <a:solidFill>
                <a:srgbClr val="0070C0"/>
              </a:solidFill>
              <a:latin typeface="+mj-lt"/>
            </a:endParaRPr>
          </a:p>
        </p:txBody>
      </p:sp>
      <p:pic>
        <p:nvPicPr>
          <p:cNvPr id="3" name="Afbeelding 2"/>
          <p:cNvPicPr>
            <a:picLocks noChangeAspect="1"/>
          </p:cNvPicPr>
          <p:nvPr/>
        </p:nvPicPr>
        <p:blipFill>
          <a:blip r:embed="rId3"/>
          <a:stretch>
            <a:fillRect/>
          </a:stretch>
        </p:blipFill>
        <p:spPr>
          <a:xfrm>
            <a:off x="8464765" y="528684"/>
            <a:ext cx="3150229" cy="1676179"/>
          </a:xfrm>
          <a:prstGeom prst="rect">
            <a:avLst/>
          </a:prstGeom>
        </p:spPr>
      </p:pic>
    </p:spTree>
    <p:extLst>
      <p:ext uri="{BB962C8B-B14F-4D97-AF65-F5344CB8AC3E}">
        <p14:creationId xmlns:p14="http://schemas.microsoft.com/office/powerpoint/2010/main" val="1508454247"/>
      </p:ext>
    </p:extLst>
  </p:cSld>
  <p:clrMapOvr>
    <a:masterClrMapping/>
  </p:clrMapOvr>
  <p:transition spd="slow" advClick="0" advTm="15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550719" y="332656"/>
            <a:ext cx="8974732" cy="791957"/>
          </a:xfrm>
        </p:spPr>
        <p:txBody>
          <a:bodyPr/>
          <a:lstStyle/>
          <a:p>
            <a:pPr eaLnBrk="1" hangingPunct="1"/>
            <a:r>
              <a:rPr altLang="nl-NL" b="1" dirty="0">
                <a:solidFill>
                  <a:srgbClr val="0070C0"/>
                </a:solidFill>
              </a:rPr>
              <a:t>Wanneer weer een </a:t>
            </a:r>
            <a:r>
              <a:rPr lang="en-US" altLang="nl-NL" b="1" dirty="0">
                <a:solidFill>
                  <a:srgbClr val="0070C0"/>
                </a:solidFill>
              </a:rPr>
              <a:t>arts</a:t>
            </a:r>
            <a:r>
              <a:rPr altLang="nl-NL" b="1" dirty="0">
                <a:solidFill>
                  <a:srgbClr val="0070C0"/>
                </a:solidFill>
              </a:rPr>
              <a:t> nodig?</a:t>
            </a:r>
          </a:p>
        </p:txBody>
      </p:sp>
      <p:sp>
        <p:nvSpPr>
          <p:cNvPr id="2" name="Tekstvak 1">
            <a:extLst>
              <a:ext uri="{FF2B5EF4-FFF2-40B4-BE49-F238E27FC236}">
                <a16:creationId xmlns:a16="http://schemas.microsoft.com/office/drawing/2014/main" id="{D05BCFB2-9CB9-4571-8B2A-D1EFDF01A4BC}"/>
              </a:ext>
            </a:extLst>
          </p:cNvPr>
          <p:cNvSpPr txBox="1"/>
          <p:nvPr/>
        </p:nvSpPr>
        <p:spPr bwMode="auto">
          <a:xfrm>
            <a:off x="550719" y="1413400"/>
            <a:ext cx="10080197" cy="3796937"/>
          </a:xfrm>
          <a:prstGeom prst="rect">
            <a:avLst/>
          </a:prstGeom>
          <a:noFill/>
          <a:ln w="9525">
            <a:noFill/>
            <a:miter lim="800000"/>
            <a:headEnd/>
            <a:tailEnd/>
          </a:ln>
        </p:spPr>
        <p:txBody>
          <a:bodyPr wrap="square">
            <a:spAutoFit/>
          </a:bodyPr>
          <a:lstStyle/>
          <a:p>
            <a:pPr marL="571329" indent="-571329" algn="l">
              <a:buFont typeface="Arial" panose="020B0604020202020204" pitchFamily="34" charset="0"/>
              <a:buChar char="•"/>
              <a:defRPr/>
            </a:pPr>
            <a:r>
              <a:rPr lang="nl-NL" sz="2799" kern="0" dirty="0">
                <a:solidFill>
                  <a:srgbClr val="0070C0"/>
                </a:solidFill>
                <a:latin typeface="+mj-lt"/>
              </a:rPr>
              <a:t>Plan met arts evaluatiemoment in</a:t>
            </a:r>
          </a:p>
          <a:p>
            <a:pPr marL="571329" indent="-571329" algn="l">
              <a:buFont typeface="Arial" panose="020B0604020202020204" pitchFamily="34" charset="0"/>
              <a:buChar char="•"/>
              <a:defRPr/>
            </a:pPr>
            <a:r>
              <a:rPr lang="nl-NL" sz="2799" kern="0" dirty="0">
                <a:solidFill>
                  <a:srgbClr val="0070C0"/>
                </a:solidFill>
                <a:latin typeface="+mj-lt"/>
              </a:rPr>
              <a:t>Als kwetsbare oudere zieker wordt (slechter aanspreekbaar, onvoldoende vochtintake, dalende bloeddruk, koude rillingen, toenemende verwardheid)</a:t>
            </a:r>
          </a:p>
          <a:p>
            <a:pPr marL="571329" indent="-571329" algn="l">
              <a:buFont typeface="Arial" panose="020B0604020202020204" pitchFamily="34" charset="0"/>
              <a:buChar char="•"/>
              <a:defRPr/>
            </a:pPr>
            <a:r>
              <a:rPr lang="nl-NL" sz="2799" kern="0" dirty="0">
                <a:solidFill>
                  <a:srgbClr val="0070C0"/>
                </a:solidFill>
                <a:latin typeface="+mj-lt"/>
              </a:rPr>
              <a:t>Als er met antibioticum geen verbetering is</a:t>
            </a:r>
            <a:br>
              <a:rPr lang="nl-NL" sz="2799" kern="0" dirty="0">
                <a:solidFill>
                  <a:srgbClr val="0070C0"/>
                </a:solidFill>
                <a:latin typeface="+mj-lt"/>
              </a:rPr>
            </a:br>
            <a:r>
              <a:rPr lang="nl-NL" sz="2799" kern="0" dirty="0">
                <a:solidFill>
                  <a:srgbClr val="0070C0"/>
                </a:solidFill>
                <a:latin typeface="+mj-lt"/>
              </a:rPr>
              <a:t>binnen 48 uur</a:t>
            </a:r>
          </a:p>
          <a:p>
            <a:pPr marL="571329" indent="-571329" algn="l">
              <a:buFont typeface="Arial" panose="020B0604020202020204" pitchFamily="34" charset="0"/>
              <a:buChar char="•"/>
              <a:defRPr/>
            </a:pPr>
            <a:r>
              <a:rPr lang="nl-NL" sz="2799" kern="0" dirty="0">
                <a:solidFill>
                  <a:srgbClr val="0070C0"/>
                </a:solidFill>
                <a:latin typeface="+mj-lt"/>
              </a:rPr>
              <a:t>Als symptoomverlichting nodig is</a:t>
            </a:r>
          </a:p>
        </p:txBody>
      </p:sp>
      <p:pic>
        <p:nvPicPr>
          <p:cNvPr id="3" name="Afbeelding 2"/>
          <p:cNvPicPr>
            <a:picLocks noChangeAspect="1"/>
          </p:cNvPicPr>
          <p:nvPr/>
        </p:nvPicPr>
        <p:blipFill>
          <a:blip r:embed="rId3">
            <a:clrChange>
              <a:clrFrom>
                <a:srgbClr val="000000"/>
              </a:clrFrom>
              <a:clrTo>
                <a:srgbClr val="000000">
                  <a:alpha val="0"/>
                </a:srgbClr>
              </a:clrTo>
            </a:clrChange>
          </a:blip>
          <a:stretch>
            <a:fillRect/>
          </a:stretch>
        </p:blipFill>
        <p:spPr>
          <a:xfrm>
            <a:off x="9982844" y="2995744"/>
            <a:ext cx="1678692" cy="2864118"/>
          </a:xfrm>
          <a:prstGeom prst="rect">
            <a:avLst/>
          </a:prstGeom>
        </p:spPr>
      </p:pic>
    </p:spTree>
    <p:extLst>
      <p:ext uri="{BB962C8B-B14F-4D97-AF65-F5344CB8AC3E}">
        <p14:creationId xmlns:p14="http://schemas.microsoft.com/office/powerpoint/2010/main" val="1224655383"/>
      </p:ext>
    </p:extLst>
  </p:cSld>
  <p:clrMapOvr>
    <a:masterClrMapping/>
  </p:clrMapOvr>
  <p:transition spd="slow" advClick="0" advTm="15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1285460" y="334182"/>
            <a:ext cx="8695727" cy="646546"/>
          </a:xfrm>
        </p:spPr>
        <p:txBody>
          <a:bodyPr/>
          <a:lstStyle/>
          <a:p>
            <a:pPr eaLnBrk="1" hangingPunct="1"/>
            <a:r>
              <a:rPr lang="nl-NL" altLang="nl-NL" b="1" dirty="0">
                <a:solidFill>
                  <a:srgbClr val="0070C0"/>
                </a:solidFill>
              </a:rPr>
              <a:t>Helpen antibiotica altijd?</a:t>
            </a:r>
            <a:endParaRPr altLang="nl-NL" b="1" dirty="0">
              <a:solidFill>
                <a:srgbClr val="0070C0"/>
              </a:solidFill>
            </a:endParaRPr>
          </a:p>
        </p:txBody>
      </p:sp>
      <p:sp>
        <p:nvSpPr>
          <p:cNvPr id="2" name="Tekstvak 1"/>
          <p:cNvSpPr txBox="1"/>
          <p:nvPr/>
        </p:nvSpPr>
        <p:spPr bwMode="auto">
          <a:xfrm>
            <a:off x="765820" y="1268760"/>
            <a:ext cx="10873208" cy="381027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571500" indent="-571500" algn="l" eaLnBrk="0" hangingPunct="0">
              <a:buFont typeface="Arial" panose="020B0604020202020204" pitchFamily="34" charset="0"/>
              <a:buChar char="•"/>
            </a:pPr>
            <a:r>
              <a:rPr kumimoji="0" lang="nl-NL" sz="3200" b="0" i="0" u="none" strike="noStrike" kern="0" cap="none" spc="0" normalizeH="0" baseline="0" noProof="0" dirty="0">
                <a:ln>
                  <a:noFill/>
                </a:ln>
                <a:solidFill>
                  <a:srgbClr val="0070C0"/>
                </a:solidFill>
                <a:effectLst/>
                <a:uLnTx/>
                <a:uFillTx/>
                <a:latin typeface="+mj-lt"/>
                <a:ea typeface="+mn-ea"/>
                <a:cs typeface="+mn-cs"/>
              </a:rPr>
              <a:t>Nee,</a:t>
            </a:r>
            <a:r>
              <a:rPr kumimoji="0" lang="nl-NL" sz="3200" b="0" i="0" u="none" strike="noStrike" kern="0" cap="none" spc="0" normalizeH="0" noProof="0" dirty="0">
                <a:ln>
                  <a:noFill/>
                </a:ln>
                <a:solidFill>
                  <a:srgbClr val="0070C0"/>
                </a:solidFill>
                <a:effectLst/>
                <a:uLnTx/>
                <a:uFillTx/>
                <a:latin typeface="+mj-lt"/>
                <a:ea typeface="+mn-ea"/>
                <a:cs typeface="+mn-cs"/>
              </a:rPr>
              <a:t> b</a:t>
            </a:r>
            <a:r>
              <a:rPr kumimoji="0" lang="nl-NL" sz="3200" b="0" i="0" u="none" strike="noStrike" kern="0" cap="none" spc="0" normalizeH="0" baseline="0" noProof="0" dirty="0">
                <a:ln>
                  <a:noFill/>
                </a:ln>
                <a:solidFill>
                  <a:srgbClr val="0070C0"/>
                </a:solidFill>
                <a:effectLst/>
                <a:uLnTx/>
                <a:uFillTx/>
                <a:latin typeface="+mj-lt"/>
                <a:ea typeface="+mn-ea"/>
                <a:cs typeface="+mn-cs"/>
              </a:rPr>
              <a:t>acteriën</a:t>
            </a:r>
            <a:r>
              <a:rPr kumimoji="0" lang="nl-NL" sz="3200" b="0" i="0" u="none" strike="noStrike" kern="0" cap="none" spc="0" normalizeH="0" noProof="0" dirty="0">
                <a:ln>
                  <a:noFill/>
                </a:ln>
                <a:solidFill>
                  <a:srgbClr val="0070C0"/>
                </a:solidFill>
                <a:effectLst/>
                <a:uLnTx/>
                <a:uFillTx/>
                <a:latin typeface="+mj-lt"/>
                <a:ea typeface="+mn-ea"/>
                <a:cs typeface="+mn-cs"/>
              </a:rPr>
              <a:t> kunnen resistent worden voor bepaalde antibiotica </a:t>
            </a:r>
            <a:r>
              <a:rPr lang="nl-NL" altLang="nl-NL" sz="3200" dirty="0">
                <a:solidFill>
                  <a:srgbClr val="0070C0"/>
                </a:solidFill>
              </a:rPr>
              <a:t>(antibioticaresistentie),</a:t>
            </a:r>
            <a:endParaRPr kumimoji="0" lang="nl-NL" sz="3200" i="0" u="none" strike="noStrike" kern="0" cap="none" spc="0" normalizeH="0" noProof="0" dirty="0">
              <a:ln>
                <a:noFill/>
              </a:ln>
              <a:solidFill>
                <a:srgbClr val="0070C0"/>
              </a:solidFill>
              <a:effectLst/>
              <a:uLnTx/>
              <a:uFillTx/>
              <a:latin typeface="+mj-lt"/>
              <a:ea typeface="+mn-ea"/>
            </a:endParaRPr>
          </a:p>
          <a:p>
            <a:pPr marL="571500" marR="0" indent="-571500" algn="l" defTabSz="914400" rtl="0" eaLnBrk="0" fontAlgn="base" latinLnBrk="0" hangingPunct="0">
              <a:lnSpc>
                <a:spcPct val="100000"/>
              </a:lnSpc>
              <a:spcBef>
                <a:spcPct val="20000"/>
              </a:spcBef>
              <a:spcAft>
                <a:spcPct val="0"/>
              </a:spcAft>
              <a:buSzTx/>
              <a:buFont typeface="Arial" panose="020B0604020202020204" pitchFamily="34" charset="0"/>
              <a:buChar char="•"/>
              <a:tabLst/>
            </a:pPr>
            <a:r>
              <a:rPr kumimoji="0" lang="nl-NL" sz="3200" b="0" i="0" u="none" strike="noStrike" kern="0" cap="none" spc="0" normalizeH="0" baseline="0" noProof="0" dirty="0">
                <a:ln>
                  <a:noFill/>
                </a:ln>
                <a:solidFill>
                  <a:srgbClr val="0070C0"/>
                </a:solidFill>
                <a:effectLst/>
                <a:uLnTx/>
                <a:uFillTx/>
                <a:latin typeface="+mj-lt"/>
                <a:ea typeface="+mn-ea"/>
                <a:cs typeface="+mn-cs"/>
              </a:rPr>
              <a:t>Behandeling met dat</a:t>
            </a:r>
            <a:r>
              <a:rPr kumimoji="0" lang="nl-NL" sz="3200" b="0" i="0" u="none" strike="noStrike" kern="0" cap="none" spc="0" normalizeH="0" noProof="0" dirty="0">
                <a:ln>
                  <a:noFill/>
                </a:ln>
                <a:solidFill>
                  <a:srgbClr val="0070C0"/>
                </a:solidFill>
                <a:effectLst/>
                <a:uLnTx/>
                <a:uFillTx/>
                <a:latin typeface="+mj-lt"/>
                <a:ea typeface="+mn-ea"/>
                <a:cs typeface="+mn-cs"/>
              </a:rPr>
              <a:t> </a:t>
            </a:r>
            <a:r>
              <a:rPr kumimoji="0" lang="nl-NL" sz="3200" b="0" i="0" u="none" strike="noStrike" kern="0" cap="none" spc="0" normalizeH="0" baseline="0" noProof="0" dirty="0">
                <a:ln>
                  <a:noFill/>
                </a:ln>
                <a:solidFill>
                  <a:srgbClr val="0070C0"/>
                </a:solidFill>
                <a:effectLst/>
                <a:uLnTx/>
                <a:uFillTx/>
                <a:latin typeface="+mj-lt"/>
                <a:ea typeface="+mn-ea"/>
                <a:cs typeface="+mn-cs"/>
              </a:rPr>
              <a:t>antibioticum</a:t>
            </a:r>
            <a:r>
              <a:rPr kumimoji="0" lang="nl-NL" sz="3200" b="0" i="0" u="none" strike="noStrike" kern="0" cap="none" spc="0" normalizeH="0" noProof="0" dirty="0">
                <a:ln>
                  <a:noFill/>
                </a:ln>
                <a:solidFill>
                  <a:srgbClr val="0070C0"/>
                </a:solidFill>
                <a:effectLst/>
                <a:uLnTx/>
                <a:uFillTx/>
                <a:latin typeface="+mj-lt"/>
                <a:ea typeface="+mn-ea"/>
                <a:cs typeface="+mn-cs"/>
              </a:rPr>
              <a:t> werkt dan niet </a:t>
            </a:r>
          </a:p>
          <a:p>
            <a:pPr marL="571500" indent="-571500" algn="l" eaLnBrk="0" hangingPunct="0">
              <a:buFont typeface="Arial" panose="020B0604020202020204" pitchFamily="34" charset="0"/>
              <a:buChar char="•"/>
            </a:pPr>
            <a:r>
              <a:rPr lang="nl-NL" sz="3200" kern="0" dirty="0">
                <a:solidFill>
                  <a:srgbClr val="0070C0"/>
                </a:solidFill>
                <a:latin typeface="+mj-lt"/>
                <a:ea typeface="+mn-ea"/>
              </a:rPr>
              <a:t>Wat helpt tegen antibioticaresistentie?</a:t>
            </a:r>
          </a:p>
          <a:p>
            <a:pPr marL="1087437" lvl="1" indent="-457200" algn="l" eaLnBrk="0" hangingPunct="0">
              <a:buFont typeface="Wingdings" panose="05000000000000000000" pitchFamily="2" charset="2"/>
              <a:buChar char="ü"/>
            </a:pPr>
            <a:r>
              <a:rPr lang="nl-NL" sz="2800" kern="0" dirty="0">
                <a:solidFill>
                  <a:srgbClr val="0070C0"/>
                </a:solidFill>
                <a:latin typeface="+mj-lt"/>
                <a:ea typeface="+mn-ea"/>
              </a:rPr>
              <a:t>Alleen antibiotica voorschrijven op indicatie</a:t>
            </a:r>
            <a:endParaRPr kumimoji="0" lang="nl-NL" sz="2800" b="0" i="0" u="none" strike="noStrike" kern="0" cap="none" spc="0" normalizeH="0" noProof="0" dirty="0">
              <a:ln>
                <a:noFill/>
              </a:ln>
              <a:solidFill>
                <a:srgbClr val="0070C0"/>
              </a:solidFill>
              <a:effectLst/>
              <a:uLnTx/>
              <a:uFillTx/>
              <a:latin typeface="+mj-lt"/>
              <a:ea typeface="+mn-ea"/>
            </a:endParaRPr>
          </a:p>
          <a:p>
            <a:pPr marL="1087437" lvl="1" indent="-457200" algn="l" eaLnBrk="0" hangingPunct="0">
              <a:buFont typeface="Wingdings" panose="05000000000000000000" pitchFamily="2" charset="2"/>
              <a:buChar char="ü"/>
            </a:pPr>
            <a:r>
              <a:rPr lang="nl-NL" sz="2800" kern="0" dirty="0">
                <a:solidFill>
                  <a:srgbClr val="0070C0"/>
                </a:solidFill>
                <a:latin typeface="+mj-lt"/>
                <a:ea typeface="+mn-ea"/>
              </a:rPr>
              <a:t>Juiste antibiotica in juiste dosering met juiste duur</a:t>
            </a:r>
          </a:p>
          <a:p>
            <a:pPr marL="1087437" lvl="1" indent="-457200" algn="l" eaLnBrk="0" hangingPunct="0">
              <a:buFont typeface="Wingdings" panose="05000000000000000000" pitchFamily="2" charset="2"/>
              <a:buChar char="ü"/>
            </a:pPr>
            <a:r>
              <a:rPr lang="nl-NL" sz="2800" kern="0" baseline="0" dirty="0">
                <a:solidFill>
                  <a:srgbClr val="0070C0"/>
                </a:solidFill>
                <a:latin typeface="+mj-lt"/>
                <a:ea typeface="+mn-ea"/>
              </a:rPr>
              <a:t>Voorkomen</a:t>
            </a:r>
            <a:r>
              <a:rPr lang="nl-NL" sz="2800" kern="0" dirty="0">
                <a:solidFill>
                  <a:srgbClr val="0070C0"/>
                </a:solidFill>
                <a:latin typeface="+mj-lt"/>
                <a:ea typeface="+mn-ea"/>
              </a:rPr>
              <a:t> van infectie</a:t>
            </a:r>
            <a:endParaRPr kumimoji="0" lang="nl-NL" sz="2800" b="0" i="0" u="none" strike="noStrike" kern="0" cap="none" spc="0" normalizeH="0" baseline="0" noProof="0" dirty="0">
              <a:ln>
                <a:noFill/>
              </a:ln>
              <a:solidFill>
                <a:srgbClr val="0070C0"/>
              </a:solidFill>
              <a:effectLst/>
              <a:uLnTx/>
              <a:uFillTx/>
              <a:latin typeface="+mj-lt"/>
              <a:ea typeface="+mn-ea"/>
            </a:endParaRPr>
          </a:p>
        </p:txBody>
      </p:sp>
    </p:spTree>
    <p:extLst>
      <p:ext uri="{BB962C8B-B14F-4D97-AF65-F5344CB8AC3E}">
        <p14:creationId xmlns:p14="http://schemas.microsoft.com/office/powerpoint/2010/main" val="463845616"/>
      </p:ext>
    </p:extLst>
  </p:cSld>
  <p:clrMapOvr>
    <a:masterClrMapping/>
  </p:clrMapOvr>
  <p:transition spd="slow" advClick="0" advTm="1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2A36ED8-03D1-4B87-B7C2-BC67C19713D0}"/>
              </a:ext>
            </a:extLst>
          </p:cNvPr>
          <p:cNvPicPr>
            <a:picLocks noChangeAspect="1"/>
          </p:cNvPicPr>
          <p:nvPr/>
        </p:nvPicPr>
        <p:blipFill rotWithShape="1">
          <a:blip r:embed="rId3"/>
          <a:srcRect l="32961" t="15787" r="29795" b="24157"/>
          <a:stretch/>
        </p:blipFill>
        <p:spPr>
          <a:xfrm>
            <a:off x="621804" y="620688"/>
            <a:ext cx="4320480" cy="5076564"/>
          </a:xfrm>
          <a:prstGeom prst="rect">
            <a:avLst/>
          </a:prstGeom>
        </p:spPr>
      </p:pic>
      <p:sp>
        <p:nvSpPr>
          <p:cNvPr id="4" name="Tekstvak 3">
            <a:extLst>
              <a:ext uri="{FF2B5EF4-FFF2-40B4-BE49-F238E27FC236}">
                <a16:creationId xmlns:a16="http://schemas.microsoft.com/office/drawing/2014/main" id="{F9E88E09-19F6-4357-988B-B86B3C7F19D1}"/>
              </a:ext>
            </a:extLst>
          </p:cNvPr>
          <p:cNvSpPr txBox="1"/>
          <p:nvPr/>
        </p:nvSpPr>
        <p:spPr bwMode="auto">
          <a:xfrm>
            <a:off x="5662364" y="2492896"/>
            <a:ext cx="5145935" cy="83099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20000"/>
              </a:spcBef>
              <a:spcAft>
                <a:spcPct val="0"/>
              </a:spcAft>
              <a:buClrTx/>
              <a:buSzTx/>
              <a:buFontTx/>
              <a:buNone/>
              <a:tabLst/>
            </a:pPr>
            <a:r>
              <a:rPr kumimoji="0" lang="nl-NL" sz="4800" b="0" i="0" u="none" strike="noStrike" kern="0" cap="none" spc="0" normalizeH="0" baseline="0" noProof="0" dirty="0">
                <a:ln>
                  <a:noFill/>
                </a:ln>
                <a:solidFill>
                  <a:srgbClr val="0070C0"/>
                </a:solidFill>
                <a:effectLst/>
                <a:uLnTx/>
                <a:uFillTx/>
                <a:latin typeface="+mj-lt"/>
                <a:ea typeface="+mn-ea"/>
                <a:cs typeface="+mn-cs"/>
              </a:rPr>
              <a:t>Urineonderzoek</a:t>
            </a:r>
            <a:endParaRPr kumimoji="0" lang="en-NL" sz="4800" b="0" i="0" u="none" strike="noStrike" kern="0" cap="none" spc="0" normalizeH="0" baseline="0" noProof="0" dirty="0">
              <a:ln>
                <a:noFill/>
              </a:ln>
              <a:solidFill>
                <a:srgbClr val="0070C0"/>
              </a:solidFill>
              <a:effectLst/>
              <a:uLnTx/>
              <a:uFillTx/>
              <a:latin typeface="+mj-lt"/>
              <a:ea typeface="+mn-ea"/>
              <a:cs typeface="+mn-cs"/>
            </a:endParaRPr>
          </a:p>
        </p:txBody>
      </p:sp>
    </p:spTree>
    <p:extLst>
      <p:ext uri="{BB962C8B-B14F-4D97-AF65-F5344CB8AC3E}">
        <p14:creationId xmlns:p14="http://schemas.microsoft.com/office/powerpoint/2010/main" val="3697890691"/>
      </p:ext>
    </p:extLst>
  </p:cSld>
  <p:clrMapOvr>
    <a:masterClrMapping/>
  </p:clrMapOvr>
  <p:transition spd="slow" advClick="0" advTm="15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765820" y="334182"/>
            <a:ext cx="10765196" cy="1222610"/>
          </a:xfrm>
        </p:spPr>
        <p:txBody>
          <a:bodyPr/>
          <a:lstStyle/>
          <a:p>
            <a:pPr eaLnBrk="1" hangingPunct="1"/>
            <a:r>
              <a:rPr lang="en-US" altLang="nl-NL" b="1" dirty="0" err="1">
                <a:solidFill>
                  <a:srgbClr val="0070C0"/>
                </a:solidFill>
              </a:rPr>
              <a:t>Incontinentie</a:t>
            </a:r>
            <a:r>
              <a:rPr lang="en-US" altLang="nl-NL" b="1" dirty="0">
                <a:solidFill>
                  <a:srgbClr val="0070C0"/>
                </a:solidFill>
              </a:rPr>
              <a:t>: </a:t>
            </a:r>
            <a:r>
              <a:rPr lang="en-US" altLang="nl-NL" b="1" dirty="0" err="1">
                <a:solidFill>
                  <a:srgbClr val="0070C0"/>
                </a:solidFill>
              </a:rPr>
              <a:t>Manieren</a:t>
            </a:r>
            <a:r>
              <a:rPr lang="en-US" altLang="nl-NL" b="1" dirty="0">
                <a:solidFill>
                  <a:srgbClr val="0070C0"/>
                </a:solidFill>
              </a:rPr>
              <a:t> om </a:t>
            </a:r>
            <a:r>
              <a:rPr lang="en-US" altLang="nl-NL" b="1" dirty="0" err="1">
                <a:solidFill>
                  <a:srgbClr val="0070C0"/>
                </a:solidFill>
              </a:rPr>
              <a:t>urinemonsters</a:t>
            </a:r>
            <a:r>
              <a:rPr lang="en-US" altLang="nl-NL" b="1" dirty="0">
                <a:solidFill>
                  <a:srgbClr val="0070C0"/>
                </a:solidFill>
              </a:rPr>
              <a:t> </a:t>
            </a:r>
            <a:r>
              <a:rPr lang="en-US" altLang="nl-NL" b="1" dirty="0" err="1">
                <a:solidFill>
                  <a:srgbClr val="0070C0"/>
                </a:solidFill>
              </a:rPr>
              <a:t>af</a:t>
            </a:r>
            <a:r>
              <a:rPr lang="en-US" altLang="nl-NL" b="1" dirty="0">
                <a:solidFill>
                  <a:srgbClr val="0070C0"/>
                </a:solidFill>
              </a:rPr>
              <a:t> </a:t>
            </a:r>
            <a:r>
              <a:rPr lang="en-US" altLang="nl-NL" b="1" dirty="0" err="1">
                <a:solidFill>
                  <a:srgbClr val="0070C0"/>
                </a:solidFill>
              </a:rPr>
              <a:t>te</a:t>
            </a:r>
            <a:r>
              <a:rPr lang="en-US" altLang="nl-NL" b="1" dirty="0">
                <a:solidFill>
                  <a:srgbClr val="0070C0"/>
                </a:solidFill>
              </a:rPr>
              <a:t> </a:t>
            </a:r>
            <a:r>
              <a:rPr lang="en-US" altLang="nl-NL" b="1" dirty="0" err="1">
                <a:solidFill>
                  <a:srgbClr val="0070C0"/>
                </a:solidFill>
              </a:rPr>
              <a:t>nemen</a:t>
            </a:r>
            <a:endParaRPr altLang="nl-NL" b="1" dirty="0">
              <a:solidFill>
                <a:srgbClr val="0070C0"/>
              </a:solidFill>
            </a:endParaRPr>
          </a:p>
        </p:txBody>
      </p:sp>
      <p:sp>
        <p:nvSpPr>
          <p:cNvPr id="2" name="Tekstvak 1"/>
          <p:cNvSpPr txBox="1"/>
          <p:nvPr/>
        </p:nvSpPr>
        <p:spPr bwMode="auto">
          <a:xfrm>
            <a:off x="477788" y="1556792"/>
            <a:ext cx="10873208" cy="543533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571500" indent="-571500" algn="l" eaLnBrk="0" hangingPunct="0">
              <a:buFont typeface="Arial" panose="020B0604020202020204" pitchFamily="34" charset="0"/>
              <a:buChar char="•"/>
            </a:pPr>
            <a:r>
              <a:rPr lang="nl-NL" sz="3200" kern="0" dirty="0">
                <a:solidFill>
                  <a:srgbClr val="0070C0"/>
                </a:solidFill>
                <a:latin typeface="+mj-lt"/>
                <a:ea typeface="+mn-ea"/>
              </a:rPr>
              <a:t>Kwetsbare ouderen proberen te laten plassen</a:t>
            </a:r>
          </a:p>
          <a:p>
            <a:pPr marL="571500" indent="-571500" algn="l" eaLnBrk="0" hangingPunct="0">
              <a:buFont typeface="Arial" panose="020B0604020202020204" pitchFamily="34" charset="0"/>
              <a:buChar char="•"/>
            </a:pPr>
            <a:r>
              <a:rPr lang="nl-NL" sz="3200" kern="0" dirty="0" err="1">
                <a:solidFill>
                  <a:srgbClr val="0070C0"/>
                </a:solidFill>
                <a:latin typeface="+mj-lt"/>
                <a:ea typeface="+mn-ea"/>
              </a:rPr>
              <a:t>Sticken</a:t>
            </a:r>
            <a:r>
              <a:rPr lang="nl-NL" sz="3200" kern="0" dirty="0">
                <a:solidFill>
                  <a:srgbClr val="0070C0"/>
                </a:solidFill>
                <a:latin typeface="+mj-lt"/>
                <a:ea typeface="+mn-ea"/>
              </a:rPr>
              <a:t> in incontinentiemateriaal: alleen om UWI uit te sluiten</a:t>
            </a:r>
          </a:p>
          <a:p>
            <a:pPr marL="571500" indent="-571500" algn="l" eaLnBrk="0" hangingPunct="0">
              <a:buFont typeface="Arial" panose="020B0604020202020204" pitchFamily="34" charset="0"/>
              <a:buChar char="•"/>
            </a:pPr>
            <a:r>
              <a:rPr lang="nl-NL" sz="3200" kern="0" dirty="0">
                <a:solidFill>
                  <a:srgbClr val="0070C0"/>
                </a:solidFill>
                <a:latin typeface="+mj-lt"/>
                <a:ea typeface="+mn-ea"/>
              </a:rPr>
              <a:t>Eenmalige katheterisatie: voor verkrijgen urine voor kweken, indien van belang voor antibioticakeuze</a:t>
            </a:r>
          </a:p>
          <a:p>
            <a:pPr marL="571500" indent="-571500" algn="l" eaLnBrk="0" hangingPunct="0">
              <a:buFont typeface="Arial" panose="020B0604020202020204" pitchFamily="34" charset="0"/>
              <a:buChar char="•"/>
            </a:pPr>
            <a:r>
              <a:rPr lang="nl-NL" sz="3200" kern="0" dirty="0">
                <a:solidFill>
                  <a:srgbClr val="0070C0"/>
                </a:solidFill>
              </a:rPr>
              <a:t>Eenmalige katheterisatie: niet doen voor verkrijgen urine om te </a:t>
            </a:r>
            <a:r>
              <a:rPr lang="nl-NL" sz="3200" kern="0" dirty="0" err="1">
                <a:solidFill>
                  <a:srgbClr val="0070C0"/>
                </a:solidFill>
              </a:rPr>
              <a:t>sticken</a:t>
            </a:r>
            <a:endParaRPr lang="nl-NL" sz="3200" kern="0" dirty="0">
              <a:solidFill>
                <a:srgbClr val="0070C0"/>
              </a:solidFill>
            </a:endParaRPr>
          </a:p>
          <a:p>
            <a:pPr marL="571500" indent="-571500" algn="l" eaLnBrk="0" hangingPunct="0">
              <a:buClrTx/>
              <a:buFont typeface="Arial" panose="020B0604020202020204" pitchFamily="34" charset="0"/>
              <a:buChar char="•"/>
            </a:pPr>
            <a:endParaRPr kumimoji="0" lang="nl-NL" sz="3200" b="0" i="0" u="none" strike="noStrike" kern="0" cap="none" spc="0" normalizeH="0" baseline="0" noProof="0" dirty="0">
              <a:ln>
                <a:noFill/>
              </a:ln>
              <a:solidFill>
                <a:srgbClr val="0070C0"/>
              </a:solidFill>
              <a:effectLst/>
              <a:uLnTx/>
              <a:uFillTx/>
              <a:latin typeface="+mj-lt"/>
              <a:ea typeface="+mn-ea"/>
            </a:endParaRPr>
          </a:p>
          <a:p>
            <a:pPr marL="571500" indent="-571500" algn="l" eaLnBrk="0" hangingPunct="0">
              <a:buClrTx/>
              <a:buFont typeface="Arial" panose="020B0604020202020204" pitchFamily="34" charset="0"/>
              <a:buChar char="•"/>
            </a:pPr>
            <a:endParaRPr kumimoji="0" lang="nl-NL" sz="2800" b="0" i="0" u="none" strike="noStrike" kern="0" cap="none" spc="0" normalizeH="0" baseline="0" noProof="0" dirty="0">
              <a:ln>
                <a:noFill/>
              </a:ln>
              <a:solidFill>
                <a:srgbClr val="0070C0"/>
              </a:solidFill>
              <a:effectLst/>
              <a:uLnTx/>
              <a:uFillTx/>
              <a:latin typeface="+mj-lt"/>
              <a:ea typeface="+mn-ea"/>
            </a:endParaRPr>
          </a:p>
        </p:txBody>
      </p:sp>
    </p:spTree>
    <p:extLst>
      <p:ext uri="{BB962C8B-B14F-4D97-AF65-F5344CB8AC3E}">
        <p14:creationId xmlns:p14="http://schemas.microsoft.com/office/powerpoint/2010/main" val="3309870862"/>
      </p:ext>
    </p:extLst>
  </p:cSld>
  <p:clrMapOvr>
    <a:masterClrMapping/>
  </p:clrMapOvr>
  <p:transition spd="slow" advClick="0" advTm="1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261764" y="334182"/>
            <a:ext cx="11593288" cy="1726666"/>
          </a:xfrm>
        </p:spPr>
        <p:txBody>
          <a:bodyPr/>
          <a:lstStyle/>
          <a:p>
            <a:pPr eaLnBrk="1" hangingPunct="1"/>
            <a:r>
              <a:rPr lang="en-US" altLang="nl-NL" sz="2800" b="1" dirty="0" err="1">
                <a:solidFill>
                  <a:srgbClr val="0070C0"/>
                </a:solidFill>
              </a:rPr>
              <a:t>Verblijfskatheter</a:t>
            </a:r>
            <a:r>
              <a:rPr lang="en-US" altLang="nl-NL" sz="2800" b="1" dirty="0">
                <a:solidFill>
                  <a:srgbClr val="0070C0"/>
                </a:solidFill>
              </a:rPr>
              <a:t>: </a:t>
            </a:r>
            <a:r>
              <a:rPr lang="en-US" altLang="nl-NL" sz="2800" b="1" dirty="0" err="1">
                <a:solidFill>
                  <a:srgbClr val="0070C0"/>
                </a:solidFill>
              </a:rPr>
              <a:t>Urinemonsters</a:t>
            </a:r>
            <a:r>
              <a:rPr lang="en-US" altLang="nl-NL" sz="2800" b="1" dirty="0">
                <a:solidFill>
                  <a:srgbClr val="0070C0"/>
                </a:solidFill>
              </a:rPr>
              <a:t> </a:t>
            </a:r>
            <a:r>
              <a:rPr lang="en-US" altLang="nl-NL" sz="2800" b="1" dirty="0" err="1">
                <a:solidFill>
                  <a:srgbClr val="0070C0"/>
                </a:solidFill>
              </a:rPr>
              <a:t>afnemen</a:t>
            </a:r>
            <a:br>
              <a:rPr lang="en-US" altLang="nl-NL" sz="2800" b="1" dirty="0">
                <a:solidFill>
                  <a:srgbClr val="0070C0"/>
                </a:solidFill>
              </a:rPr>
            </a:br>
            <a:r>
              <a:rPr lang="en-US" altLang="nl-NL" sz="2800" b="1" dirty="0">
                <a:solidFill>
                  <a:srgbClr val="0070C0"/>
                </a:solidFill>
              </a:rPr>
              <a:t>Wat </a:t>
            </a:r>
            <a:r>
              <a:rPr lang="en-US" altLang="nl-NL" sz="2800" b="1" dirty="0" err="1">
                <a:solidFill>
                  <a:srgbClr val="0070C0"/>
                </a:solidFill>
              </a:rPr>
              <a:t>te</a:t>
            </a:r>
            <a:r>
              <a:rPr lang="en-US" altLang="nl-NL" sz="2800" b="1" dirty="0">
                <a:solidFill>
                  <a:srgbClr val="0070C0"/>
                </a:solidFill>
              </a:rPr>
              <a:t> </a:t>
            </a:r>
            <a:r>
              <a:rPr lang="en-US" altLang="nl-NL" sz="2800" b="1" dirty="0" err="1">
                <a:solidFill>
                  <a:srgbClr val="0070C0"/>
                </a:solidFill>
              </a:rPr>
              <a:t>doen</a:t>
            </a:r>
            <a:r>
              <a:rPr lang="en-US" altLang="nl-NL" sz="2800" b="1" dirty="0">
                <a:solidFill>
                  <a:srgbClr val="0070C0"/>
                </a:solidFill>
              </a:rPr>
              <a:t> </a:t>
            </a:r>
            <a:r>
              <a:rPr lang="en-US" altLang="nl-NL" sz="2800" b="1" dirty="0" err="1">
                <a:solidFill>
                  <a:srgbClr val="0070C0"/>
                </a:solidFill>
              </a:rPr>
              <a:t>als</a:t>
            </a:r>
            <a:r>
              <a:rPr lang="en-US" altLang="nl-NL" sz="2800" b="1" dirty="0">
                <a:solidFill>
                  <a:srgbClr val="0070C0"/>
                </a:solidFill>
              </a:rPr>
              <a:t> catheter </a:t>
            </a:r>
            <a:r>
              <a:rPr lang="en-US" altLang="nl-NL" sz="2800" b="1" dirty="0" err="1">
                <a:solidFill>
                  <a:srgbClr val="0070C0"/>
                </a:solidFill>
              </a:rPr>
              <a:t>moet</a:t>
            </a:r>
            <a:r>
              <a:rPr lang="en-US" altLang="nl-NL" sz="2800" b="1" dirty="0">
                <a:solidFill>
                  <a:srgbClr val="0070C0"/>
                </a:solidFill>
              </a:rPr>
              <a:t> </a:t>
            </a:r>
            <a:r>
              <a:rPr lang="en-US" altLang="nl-NL" sz="2800" b="1" dirty="0" err="1">
                <a:solidFill>
                  <a:srgbClr val="0070C0"/>
                </a:solidFill>
              </a:rPr>
              <a:t>blijven</a:t>
            </a:r>
            <a:r>
              <a:rPr lang="en-US" altLang="nl-NL" sz="2800" b="1" dirty="0">
                <a:solidFill>
                  <a:srgbClr val="0070C0"/>
                </a:solidFill>
              </a:rPr>
              <a:t>?</a:t>
            </a:r>
            <a:endParaRPr altLang="nl-NL" sz="2800" b="1" dirty="0">
              <a:solidFill>
                <a:srgbClr val="0070C0"/>
              </a:solidFill>
            </a:endParaRPr>
          </a:p>
        </p:txBody>
      </p:sp>
      <p:sp>
        <p:nvSpPr>
          <p:cNvPr id="2" name="Tekstvak 1"/>
          <p:cNvSpPr txBox="1"/>
          <p:nvPr/>
        </p:nvSpPr>
        <p:spPr bwMode="auto">
          <a:xfrm>
            <a:off x="657808" y="2060848"/>
            <a:ext cx="10873208" cy="31824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571500" indent="-571500" algn="l" eaLnBrk="0" hangingPunct="0">
              <a:buFont typeface="Arial" panose="020B0604020202020204" pitchFamily="34" charset="0"/>
              <a:buChar char="•"/>
            </a:pPr>
            <a:r>
              <a:rPr lang="nl-NL" sz="2800" kern="0" dirty="0">
                <a:solidFill>
                  <a:srgbClr val="0070C0"/>
                </a:solidFill>
                <a:latin typeface="+mj-lt"/>
                <a:ea typeface="+mn-ea"/>
              </a:rPr>
              <a:t>Verwijder katheter</a:t>
            </a:r>
          </a:p>
          <a:p>
            <a:pPr marL="571500" indent="-571500" algn="l" eaLnBrk="0" hangingPunct="0">
              <a:buFont typeface="Arial" panose="020B0604020202020204" pitchFamily="34" charset="0"/>
              <a:buChar char="•"/>
            </a:pPr>
            <a:r>
              <a:rPr lang="nl-NL" sz="2800" kern="0" dirty="0">
                <a:solidFill>
                  <a:srgbClr val="0070C0"/>
                </a:solidFill>
                <a:latin typeface="+mj-lt"/>
                <a:ea typeface="+mn-ea"/>
              </a:rPr>
              <a:t>Plaats nieuwe katheter</a:t>
            </a:r>
          </a:p>
          <a:p>
            <a:pPr marL="571500" indent="-571500" algn="l" eaLnBrk="0" hangingPunct="0">
              <a:buFont typeface="Arial" panose="020B0604020202020204" pitchFamily="34" charset="0"/>
              <a:buChar char="•"/>
            </a:pPr>
            <a:r>
              <a:rPr lang="nl-NL" sz="2800" kern="0" dirty="0">
                <a:solidFill>
                  <a:srgbClr val="0070C0"/>
                </a:solidFill>
                <a:latin typeface="+mj-lt"/>
                <a:ea typeface="+mn-ea"/>
              </a:rPr>
              <a:t>Neem urinemonster</a:t>
            </a:r>
          </a:p>
          <a:p>
            <a:pPr marL="571500" indent="-571500" algn="l" eaLnBrk="0" hangingPunct="0">
              <a:buFont typeface="Arial" panose="020B0604020202020204" pitchFamily="34" charset="0"/>
              <a:buChar char="•"/>
            </a:pPr>
            <a:r>
              <a:rPr lang="nl-NL" sz="2800" kern="0" dirty="0">
                <a:solidFill>
                  <a:srgbClr val="0070C0"/>
                </a:solidFill>
                <a:latin typeface="+mj-lt"/>
                <a:ea typeface="+mn-ea"/>
              </a:rPr>
              <a:t>Start antibioticabehandeling</a:t>
            </a:r>
          </a:p>
          <a:p>
            <a:pPr marL="571500" indent="-571500" algn="l" eaLnBrk="0" hangingPunct="0">
              <a:buClrTx/>
              <a:buFont typeface="Arial" panose="020B0604020202020204" pitchFamily="34" charset="0"/>
              <a:buChar char="•"/>
            </a:pPr>
            <a:endParaRPr lang="nl-NL" sz="3200" kern="0" dirty="0">
              <a:solidFill>
                <a:srgbClr val="0070C0"/>
              </a:solidFill>
              <a:latin typeface="+mj-lt"/>
              <a:ea typeface="+mn-ea"/>
            </a:endParaRPr>
          </a:p>
          <a:p>
            <a:pPr marL="571500" indent="-571500" algn="l" eaLnBrk="0" hangingPunct="0">
              <a:buClrTx/>
              <a:buFont typeface="Arial" panose="020B0604020202020204" pitchFamily="34" charset="0"/>
              <a:buChar char="•"/>
            </a:pPr>
            <a:endParaRPr kumimoji="0" lang="nl-NL" sz="2800" b="0" i="0" u="none" strike="noStrike" kern="0" cap="none" spc="0" normalizeH="0" baseline="0" noProof="0" dirty="0">
              <a:ln>
                <a:noFill/>
              </a:ln>
              <a:solidFill>
                <a:srgbClr val="0070C0"/>
              </a:solidFill>
              <a:effectLst/>
              <a:uLnTx/>
              <a:uFillTx/>
              <a:latin typeface="+mj-lt"/>
              <a:ea typeface="+mn-ea"/>
            </a:endParaRPr>
          </a:p>
        </p:txBody>
      </p:sp>
    </p:spTree>
    <p:extLst>
      <p:ext uri="{BB962C8B-B14F-4D97-AF65-F5344CB8AC3E}">
        <p14:creationId xmlns:p14="http://schemas.microsoft.com/office/powerpoint/2010/main" val="1719205375"/>
      </p:ext>
    </p:extLst>
  </p:cSld>
  <p:clrMapOvr>
    <a:masterClrMapping/>
  </p:clrMapOvr>
  <p:transition spd="slow" advClick="0" advTm="1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1397429" y="332656"/>
            <a:ext cx="9393966" cy="718951"/>
          </a:xfrm>
        </p:spPr>
        <p:txBody>
          <a:bodyPr/>
          <a:lstStyle/>
          <a:p>
            <a:pPr marL="342797" indent="-342797" algn="ctr"/>
            <a:r>
              <a:rPr altLang="nl-NL" b="1" dirty="0">
                <a:solidFill>
                  <a:srgbClr val="0070C0"/>
                </a:solidFill>
              </a:rPr>
              <a:t>Casus mevrouw van </a:t>
            </a:r>
            <a:r>
              <a:rPr lang="en-US" altLang="nl-NL" b="1" dirty="0">
                <a:solidFill>
                  <a:srgbClr val="0070C0"/>
                </a:solidFill>
              </a:rPr>
              <a:t>Waal</a:t>
            </a:r>
            <a:r>
              <a:rPr altLang="nl-NL" b="1" dirty="0">
                <a:solidFill>
                  <a:srgbClr val="0070C0"/>
                </a:solidFill>
              </a:rPr>
              <a:t> (7</a:t>
            </a:r>
            <a:r>
              <a:rPr lang="en-NL" altLang="nl-NL" b="1" dirty="0">
                <a:solidFill>
                  <a:srgbClr val="0070C0"/>
                </a:solidFill>
              </a:rPr>
              <a:t>8</a:t>
            </a:r>
            <a:r>
              <a:rPr altLang="nl-NL" b="1" dirty="0">
                <a:solidFill>
                  <a:srgbClr val="0070C0"/>
                </a:solidFill>
              </a:rPr>
              <a:t>) </a:t>
            </a:r>
            <a:br>
              <a:rPr altLang="nl-NL" sz="2399" dirty="0"/>
            </a:br>
            <a:endParaRPr altLang="nl-NL"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1269876" y="1272703"/>
            <a:ext cx="7920880" cy="4006097"/>
          </a:xfrm>
          <a:prstGeom prst="rect">
            <a:avLst/>
          </a:prstGeom>
          <a:noFill/>
          <a:ln w="9525">
            <a:noFill/>
            <a:miter lim="800000"/>
            <a:headEnd/>
            <a:tailEnd/>
          </a:ln>
        </p:spPr>
        <p:txBody>
          <a:bodyPr wrap="square">
            <a:spAutoFit/>
          </a:bodyPr>
          <a:lstStyle/>
          <a:p>
            <a:pPr marL="799860" lvl="1" indent="-342797" algn="l">
              <a:buFont typeface="Arial" panose="020B0604020202020204" pitchFamily="34" charset="0"/>
              <a:buChar char="•"/>
              <a:defRPr/>
            </a:pPr>
            <a:r>
              <a:rPr lang="nl-NL" sz="2399" kern="0" dirty="0">
                <a:solidFill>
                  <a:srgbClr val="0070C0"/>
                </a:solidFill>
                <a:latin typeface="+mj-lt"/>
              </a:rPr>
              <a:t>Reuma, diabetes, CVA</a:t>
            </a:r>
          </a:p>
          <a:p>
            <a:pPr marL="799860" lvl="1" indent="-342797" algn="l">
              <a:buFont typeface="Arial" panose="020B0604020202020204" pitchFamily="34" charset="0"/>
              <a:buChar char="•"/>
              <a:defRPr/>
            </a:pPr>
            <a:r>
              <a:rPr lang="nl-NL" sz="2399" kern="0" dirty="0">
                <a:solidFill>
                  <a:srgbClr val="0070C0"/>
                </a:solidFill>
              </a:rPr>
              <a:t>Kan ineens urine niet meer ophouden</a:t>
            </a:r>
          </a:p>
          <a:p>
            <a:pPr marL="799860" lvl="1" indent="-342797" algn="l">
              <a:buFont typeface="Arial" panose="020B0604020202020204" pitchFamily="34" charset="0"/>
              <a:buChar char="•"/>
              <a:defRPr/>
            </a:pPr>
            <a:r>
              <a:rPr lang="nl-NL" sz="2399" kern="0" dirty="0">
                <a:solidFill>
                  <a:srgbClr val="0070C0"/>
                </a:solidFill>
              </a:rPr>
              <a:t>Loopt vaak naar toilet</a:t>
            </a:r>
          </a:p>
          <a:p>
            <a:pPr marL="799860" lvl="1" indent="-342797" algn="l">
              <a:buFont typeface="Arial" panose="020B0604020202020204" pitchFamily="34" charset="0"/>
              <a:buChar char="•"/>
              <a:defRPr/>
            </a:pPr>
            <a:r>
              <a:rPr lang="nl-NL" sz="2399" kern="0" dirty="0">
                <a:solidFill>
                  <a:srgbClr val="0070C0"/>
                </a:solidFill>
                <a:latin typeface="+mj-lt"/>
              </a:rPr>
              <a:t>Heeft een branderig gevoel bij het plassen</a:t>
            </a:r>
          </a:p>
          <a:p>
            <a:pPr marL="799860" lvl="1" indent="-342797" algn="l">
              <a:buFont typeface="Arial" panose="020B0604020202020204" pitchFamily="34" charset="0"/>
              <a:buChar char="•"/>
              <a:defRPr/>
            </a:pPr>
            <a:r>
              <a:rPr lang="nl-NL" sz="2399" kern="0" dirty="0">
                <a:solidFill>
                  <a:srgbClr val="0070C0"/>
                </a:solidFill>
                <a:latin typeface="+mj-lt"/>
              </a:rPr>
              <a:t>Is een beetje verward</a:t>
            </a:r>
          </a:p>
          <a:p>
            <a:pPr marL="799860" lvl="1" indent="-342797" algn="l">
              <a:buFont typeface="Arial" panose="020B0604020202020204" pitchFamily="34" charset="0"/>
              <a:buChar char="•"/>
              <a:defRPr/>
            </a:pPr>
            <a:r>
              <a:rPr lang="nl-NL" sz="2399" kern="0" dirty="0">
                <a:solidFill>
                  <a:srgbClr val="0070C0"/>
                </a:solidFill>
                <a:latin typeface="+mj-lt"/>
              </a:rPr>
              <a:t>Drinkt minder </a:t>
            </a:r>
          </a:p>
          <a:p>
            <a:pPr marL="799860" lvl="1" indent="-342797" algn="l">
              <a:buFont typeface="Arial" panose="020B0604020202020204" pitchFamily="34" charset="0"/>
              <a:buChar char="•"/>
              <a:defRPr/>
            </a:pPr>
            <a:endParaRPr lang="nl-NL" sz="2399" kern="0" dirty="0">
              <a:solidFill>
                <a:srgbClr val="0070C0"/>
              </a:solidFill>
              <a:latin typeface="+mj-lt"/>
            </a:endParaRPr>
          </a:p>
          <a:p>
            <a:pPr marL="799860" lvl="1" indent="-342797" algn="l">
              <a:buFont typeface="Wingdings" panose="05000000000000000000" pitchFamily="2" charset="2"/>
              <a:buChar char="Ø"/>
              <a:defRPr/>
            </a:pPr>
            <a:r>
              <a:rPr lang="nl-NL" sz="2399" kern="0" dirty="0">
                <a:solidFill>
                  <a:srgbClr val="0070C0"/>
                </a:solidFill>
                <a:latin typeface="+mj-lt"/>
              </a:rPr>
              <a:t>Wat denk je?</a:t>
            </a:r>
          </a:p>
          <a:p>
            <a:pPr marL="799860" lvl="1" indent="-342797" algn="l">
              <a:buFont typeface="Wingdings" panose="05000000000000000000" pitchFamily="2" charset="2"/>
              <a:buChar char="Ø"/>
              <a:defRPr/>
            </a:pPr>
            <a:r>
              <a:rPr lang="nl-NL" sz="2399" kern="0" dirty="0">
                <a:solidFill>
                  <a:srgbClr val="0070C0"/>
                </a:solidFill>
                <a:latin typeface="+mj-lt"/>
              </a:rPr>
              <a:t>Wat doe je?</a:t>
            </a:r>
          </a:p>
        </p:txBody>
      </p:sp>
      <p:pic>
        <p:nvPicPr>
          <p:cNvPr id="4" name="Afbeelding 3"/>
          <p:cNvPicPr>
            <a:picLocks noChangeAspect="1"/>
          </p:cNvPicPr>
          <p:nvPr/>
        </p:nvPicPr>
        <p:blipFill>
          <a:blip r:embed="rId3"/>
          <a:stretch>
            <a:fillRect/>
          </a:stretch>
        </p:blipFill>
        <p:spPr>
          <a:xfrm>
            <a:off x="9367673" y="1628800"/>
            <a:ext cx="2199347" cy="3956497"/>
          </a:xfrm>
          <a:prstGeom prst="rect">
            <a:avLst/>
          </a:prstGeom>
        </p:spPr>
      </p:pic>
    </p:spTree>
    <p:extLst>
      <p:ext uri="{BB962C8B-B14F-4D97-AF65-F5344CB8AC3E}">
        <p14:creationId xmlns:p14="http://schemas.microsoft.com/office/powerpoint/2010/main" val="2758621807"/>
      </p:ext>
    </p:extLst>
  </p:cSld>
  <p:clrMapOvr>
    <a:masterClrMapping/>
  </p:clrMapOvr>
  <p:transition spd="slow" advClick="0" advTm="15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261764" y="334182"/>
            <a:ext cx="11593288" cy="862570"/>
          </a:xfrm>
        </p:spPr>
        <p:txBody>
          <a:bodyPr/>
          <a:lstStyle/>
          <a:p>
            <a:pPr eaLnBrk="1" hangingPunct="1"/>
            <a:r>
              <a:rPr lang="en-US" altLang="nl-NL" sz="2800" b="1" dirty="0" err="1">
                <a:solidFill>
                  <a:srgbClr val="0070C0"/>
                </a:solidFill>
              </a:rPr>
              <a:t>Verblijfskatheter</a:t>
            </a:r>
            <a:r>
              <a:rPr lang="en-US" altLang="nl-NL" sz="2800" b="1" dirty="0">
                <a:solidFill>
                  <a:srgbClr val="0070C0"/>
                </a:solidFill>
              </a:rPr>
              <a:t>: </a:t>
            </a:r>
            <a:r>
              <a:rPr lang="en-US" altLang="nl-NL" sz="2800" b="1" dirty="0" err="1">
                <a:solidFill>
                  <a:srgbClr val="0070C0"/>
                </a:solidFill>
              </a:rPr>
              <a:t>Urinemonsters</a:t>
            </a:r>
            <a:r>
              <a:rPr lang="en-US" altLang="nl-NL" sz="2800" b="1" dirty="0">
                <a:solidFill>
                  <a:srgbClr val="0070C0"/>
                </a:solidFill>
              </a:rPr>
              <a:t> </a:t>
            </a:r>
            <a:r>
              <a:rPr lang="en-US" altLang="nl-NL" sz="2800" b="1" dirty="0" err="1">
                <a:solidFill>
                  <a:srgbClr val="0070C0"/>
                </a:solidFill>
              </a:rPr>
              <a:t>afnemen</a:t>
            </a:r>
            <a:br>
              <a:rPr lang="en-US" altLang="nl-NL" sz="2800" b="1" dirty="0">
                <a:solidFill>
                  <a:srgbClr val="0070C0"/>
                </a:solidFill>
              </a:rPr>
            </a:br>
            <a:r>
              <a:rPr lang="en-US" altLang="nl-NL" sz="2800" b="1" dirty="0">
                <a:solidFill>
                  <a:srgbClr val="0070C0"/>
                </a:solidFill>
              </a:rPr>
              <a:t>Wat </a:t>
            </a:r>
            <a:r>
              <a:rPr lang="en-US" altLang="nl-NL" sz="2800" b="1" dirty="0" err="1">
                <a:solidFill>
                  <a:srgbClr val="0070C0"/>
                </a:solidFill>
              </a:rPr>
              <a:t>te</a:t>
            </a:r>
            <a:r>
              <a:rPr lang="en-US" altLang="nl-NL" sz="2800" b="1" dirty="0">
                <a:solidFill>
                  <a:srgbClr val="0070C0"/>
                </a:solidFill>
              </a:rPr>
              <a:t> </a:t>
            </a:r>
            <a:r>
              <a:rPr lang="en-US" altLang="nl-NL" sz="2800" b="1" dirty="0" err="1">
                <a:solidFill>
                  <a:srgbClr val="0070C0"/>
                </a:solidFill>
              </a:rPr>
              <a:t>doen</a:t>
            </a:r>
            <a:r>
              <a:rPr lang="en-US" altLang="nl-NL" sz="2800" b="1" dirty="0">
                <a:solidFill>
                  <a:srgbClr val="0070C0"/>
                </a:solidFill>
              </a:rPr>
              <a:t> </a:t>
            </a:r>
            <a:r>
              <a:rPr lang="en-US" altLang="nl-NL" sz="2800" b="1" dirty="0" err="1">
                <a:solidFill>
                  <a:srgbClr val="0070C0"/>
                </a:solidFill>
              </a:rPr>
              <a:t>als</a:t>
            </a:r>
            <a:r>
              <a:rPr lang="en-US" altLang="nl-NL" sz="2800" b="1" dirty="0">
                <a:solidFill>
                  <a:srgbClr val="0070C0"/>
                </a:solidFill>
              </a:rPr>
              <a:t> catheter </a:t>
            </a:r>
            <a:r>
              <a:rPr lang="en-US" altLang="nl-NL" sz="2800" b="1" dirty="0" err="1">
                <a:solidFill>
                  <a:srgbClr val="0070C0"/>
                </a:solidFill>
              </a:rPr>
              <a:t>niet</a:t>
            </a:r>
            <a:r>
              <a:rPr lang="en-US" altLang="nl-NL" sz="2800" b="1" dirty="0">
                <a:solidFill>
                  <a:srgbClr val="0070C0"/>
                </a:solidFill>
              </a:rPr>
              <a:t> </a:t>
            </a:r>
            <a:r>
              <a:rPr lang="en-US" altLang="nl-NL" sz="2800" b="1" dirty="0" err="1">
                <a:solidFill>
                  <a:srgbClr val="0070C0"/>
                </a:solidFill>
              </a:rPr>
              <a:t>meer</a:t>
            </a:r>
            <a:r>
              <a:rPr lang="en-US" altLang="nl-NL" sz="2800" b="1" dirty="0">
                <a:solidFill>
                  <a:srgbClr val="0070C0"/>
                </a:solidFill>
              </a:rPr>
              <a:t> </a:t>
            </a:r>
            <a:r>
              <a:rPr lang="en-US" altLang="nl-NL" sz="2800" b="1" dirty="0" err="1">
                <a:solidFill>
                  <a:srgbClr val="0070C0"/>
                </a:solidFill>
              </a:rPr>
              <a:t>nodig</a:t>
            </a:r>
            <a:r>
              <a:rPr lang="en-US" altLang="nl-NL" sz="2800" b="1" dirty="0">
                <a:solidFill>
                  <a:srgbClr val="0070C0"/>
                </a:solidFill>
              </a:rPr>
              <a:t> is?</a:t>
            </a:r>
            <a:endParaRPr altLang="nl-NL" sz="2800" b="1" dirty="0">
              <a:solidFill>
                <a:srgbClr val="0070C0"/>
              </a:solidFill>
            </a:endParaRPr>
          </a:p>
        </p:txBody>
      </p:sp>
      <p:sp>
        <p:nvSpPr>
          <p:cNvPr id="2" name="Tekstvak 1"/>
          <p:cNvSpPr txBox="1"/>
          <p:nvPr/>
        </p:nvSpPr>
        <p:spPr bwMode="auto">
          <a:xfrm>
            <a:off x="657808" y="2060848"/>
            <a:ext cx="10873208" cy="266534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571500" indent="-571500" algn="l" eaLnBrk="0" hangingPunct="0">
              <a:buFont typeface="Arial" panose="020B0604020202020204" pitchFamily="34" charset="0"/>
              <a:buChar char="•"/>
            </a:pPr>
            <a:r>
              <a:rPr lang="nl-NL" sz="2800" kern="0" dirty="0">
                <a:solidFill>
                  <a:srgbClr val="0070C0"/>
                </a:solidFill>
                <a:latin typeface="+mj-lt"/>
                <a:ea typeface="+mn-ea"/>
              </a:rPr>
              <a:t>Verwijder katheter</a:t>
            </a:r>
          </a:p>
          <a:p>
            <a:pPr marL="571500" indent="-571500" algn="l" eaLnBrk="0" hangingPunct="0">
              <a:buFont typeface="Arial" panose="020B0604020202020204" pitchFamily="34" charset="0"/>
              <a:buChar char="•"/>
            </a:pPr>
            <a:r>
              <a:rPr lang="nl-NL" sz="2800" kern="0" dirty="0">
                <a:solidFill>
                  <a:srgbClr val="0070C0"/>
                </a:solidFill>
                <a:latin typeface="+mj-lt"/>
                <a:ea typeface="+mn-ea"/>
              </a:rPr>
              <a:t>Neem urinemonster uit </a:t>
            </a:r>
            <a:r>
              <a:rPr lang="nl-NL" sz="2800" kern="0" dirty="0" err="1">
                <a:solidFill>
                  <a:srgbClr val="0070C0"/>
                </a:solidFill>
                <a:latin typeface="+mj-lt"/>
                <a:ea typeface="+mn-ea"/>
              </a:rPr>
              <a:t>midstream</a:t>
            </a:r>
            <a:r>
              <a:rPr lang="nl-NL" sz="2800" kern="0" dirty="0">
                <a:solidFill>
                  <a:srgbClr val="0070C0"/>
                </a:solidFill>
                <a:latin typeface="+mj-lt"/>
                <a:ea typeface="+mn-ea"/>
              </a:rPr>
              <a:t> urine</a:t>
            </a:r>
          </a:p>
          <a:p>
            <a:pPr marL="571500" indent="-571500" algn="l" eaLnBrk="0" hangingPunct="0">
              <a:buFont typeface="Arial" panose="020B0604020202020204" pitchFamily="34" charset="0"/>
              <a:buChar char="•"/>
            </a:pPr>
            <a:r>
              <a:rPr lang="nl-NL" sz="2800" kern="0" dirty="0">
                <a:solidFill>
                  <a:srgbClr val="0070C0"/>
                </a:solidFill>
                <a:latin typeface="+mj-lt"/>
                <a:ea typeface="+mn-ea"/>
              </a:rPr>
              <a:t>Start antibioticabehandeling</a:t>
            </a:r>
          </a:p>
          <a:p>
            <a:pPr marL="571500" indent="-571500" algn="l" eaLnBrk="0" hangingPunct="0">
              <a:buClrTx/>
              <a:buFont typeface="Arial" panose="020B0604020202020204" pitchFamily="34" charset="0"/>
              <a:buChar char="•"/>
            </a:pPr>
            <a:endParaRPr lang="nl-NL" sz="3200" kern="0" dirty="0">
              <a:solidFill>
                <a:srgbClr val="0070C0"/>
              </a:solidFill>
              <a:latin typeface="+mj-lt"/>
              <a:ea typeface="+mn-ea"/>
            </a:endParaRPr>
          </a:p>
          <a:p>
            <a:pPr marL="571500" indent="-571500" algn="l" eaLnBrk="0" hangingPunct="0">
              <a:buClrTx/>
              <a:buFont typeface="Arial" panose="020B0604020202020204" pitchFamily="34" charset="0"/>
              <a:buChar char="•"/>
            </a:pPr>
            <a:endParaRPr kumimoji="0" lang="nl-NL" sz="2800" b="0" i="0" u="none" strike="noStrike" kern="0" cap="none" spc="0" normalizeH="0" baseline="0" noProof="0" dirty="0">
              <a:ln>
                <a:noFill/>
              </a:ln>
              <a:solidFill>
                <a:srgbClr val="0070C0"/>
              </a:solidFill>
              <a:effectLst/>
              <a:uLnTx/>
              <a:uFillTx/>
              <a:latin typeface="+mj-lt"/>
              <a:ea typeface="+mn-ea"/>
            </a:endParaRPr>
          </a:p>
        </p:txBody>
      </p:sp>
    </p:spTree>
    <p:extLst>
      <p:ext uri="{BB962C8B-B14F-4D97-AF65-F5344CB8AC3E}">
        <p14:creationId xmlns:p14="http://schemas.microsoft.com/office/powerpoint/2010/main" val="471657151"/>
      </p:ext>
    </p:extLst>
  </p:cSld>
  <p:clrMapOvr>
    <a:masterClrMapping/>
  </p:clrMapOvr>
  <p:transition spd="slow" advClick="0" advTm="15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765820" y="440914"/>
            <a:ext cx="8565507" cy="1223644"/>
          </a:xfrm>
        </p:spPr>
        <p:txBody>
          <a:bodyPr/>
          <a:lstStyle/>
          <a:p>
            <a:pPr eaLnBrk="1" hangingPunct="1"/>
            <a:r>
              <a:rPr lang="en-US" altLang="nl-NL" sz="3200" b="1" dirty="0">
                <a:solidFill>
                  <a:srgbClr val="0070C0"/>
                </a:solidFill>
              </a:rPr>
              <a:t>Wat </a:t>
            </a:r>
            <a:r>
              <a:rPr lang="en-US" altLang="nl-NL" sz="3200" b="1" dirty="0" err="1">
                <a:solidFill>
                  <a:srgbClr val="0070C0"/>
                </a:solidFill>
              </a:rPr>
              <a:t>helpt</a:t>
            </a:r>
            <a:r>
              <a:rPr lang="en-US" altLang="nl-NL" sz="3200" b="1" dirty="0">
                <a:solidFill>
                  <a:srgbClr val="0070C0"/>
                </a:solidFill>
              </a:rPr>
              <a:t> om UWI’s </a:t>
            </a:r>
            <a:r>
              <a:rPr lang="en-US" altLang="nl-NL" sz="3200" b="1" dirty="0" err="1">
                <a:solidFill>
                  <a:srgbClr val="0070C0"/>
                </a:solidFill>
              </a:rPr>
              <a:t>te</a:t>
            </a:r>
            <a:r>
              <a:rPr lang="en-US" altLang="nl-NL" sz="3200" b="1" dirty="0">
                <a:solidFill>
                  <a:srgbClr val="0070C0"/>
                </a:solidFill>
              </a:rPr>
              <a:t> </a:t>
            </a:r>
            <a:r>
              <a:rPr lang="en-US" altLang="nl-NL" sz="3200" b="1" dirty="0" err="1">
                <a:solidFill>
                  <a:srgbClr val="0070C0"/>
                </a:solidFill>
              </a:rPr>
              <a:t>voorkomen</a:t>
            </a:r>
            <a:r>
              <a:rPr lang="en-US" altLang="nl-NL" sz="3200" b="1" dirty="0">
                <a:solidFill>
                  <a:srgbClr val="0070C0"/>
                </a:solidFill>
              </a:rPr>
              <a:t>?</a:t>
            </a:r>
            <a:br>
              <a:rPr altLang="nl-NL" dirty="0">
                <a:solidFill>
                  <a:srgbClr val="FF0000"/>
                </a:solidFill>
              </a:rPr>
            </a:br>
            <a:endParaRPr altLang="nl-NL" b="1" dirty="0">
              <a:solidFill>
                <a:srgbClr val="0070C0"/>
              </a:solidFill>
            </a:endParaRPr>
          </a:p>
        </p:txBody>
      </p:sp>
      <p:sp>
        <p:nvSpPr>
          <p:cNvPr id="2" name="Tekstvak 1">
            <a:extLst>
              <a:ext uri="{FF2B5EF4-FFF2-40B4-BE49-F238E27FC236}">
                <a16:creationId xmlns:a16="http://schemas.microsoft.com/office/drawing/2014/main" id="{03ED2DE1-A00A-44D4-8C46-2570A6FD9F82}"/>
              </a:ext>
            </a:extLst>
          </p:cNvPr>
          <p:cNvSpPr txBox="1"/>
          <p:nvPr/>
        </p:nvSpPr>
        <p:spPr bwMode="auto">
          <a:xfrm>
            <a:off x="0" y="1822761"/>
            <a:ext cx="11305256" cy="4819653"/>
          </a:xfrm>
          <a:prstGeom prst="rect">
            <a:avLst/>
          </a:prstGeom>
          <a:noFill/>
          <a:ln w="9525">
            <a:noFill/>
            <a:miter lim="800000"/>
            <a:headEnd/>
            <a:tailEnd/>
          </a:ln>
        </p:spPr>
        <p:txBody>
          <a:bodyPr wrap="square">
            <a:spAutoFit/>
          </a:bodyPr>
          <a:lstStyle/>
          <a:p>
            <a:pPr marL="571329" indent="-571329" algn="l">
              <a:buFont typeface="Arial" panose="020B0604020202020204" pitchFamily="34" charset="0"/>
              <a:buChar char="•"/>
              <a:defRPr/>
            </a:pPr>
            <a:r>
              <a:rPr lang="nl-NL" sz="2400" b="1" kern="0" dirty="0">
                <a:solidFill>
                  <a:srgbClr val="0070C0"/>
                </a:solidFill>
                <a:sym typeface="Wingdings" panose="05000000000000000000" pitchFamily="2" charset="2"/>
              </a:rPr>
              <a:t>Algemene hygiëne</a:t>
            </a:r>
            <a:r>
              <a:rPr lang="nl-NL" sz="2400" kern="0" dirty="0">
                <a:solidFill>
                  <a:srgbClr val="0070C0"/>
                </a:solidFill>
                <a:sym typeface="Wingdings" panose="05000000000000000000" pitchFamily="2" charset="2"/>
              </a:rPr>
              <a:t>  handen wassen en persoonlijke hygiëne</a:t>
            </a:r>
            <a:endParaRPr lang="nl-NL" sz="2400" b="1" kern="0" dirty="0">
              <a:solidFill>
                <a:srgbClr val="0070C0"/>
              </a:solidFill>
              <a:sym typeface="Wingdings" panose="05000000000000000000" pitchFamily="2" charset="2"/>
            </a:endParaRPr>
          </a:p>
          <a:p>
            <a:pPr marL="571329" indent="-571329" algn="l">
              <a:buFont typeface="Arial" panose="020B0604020202020204" pitchFamily="34" charset="0"/>
              <a:buChar char="•"/>
              <a:defRPr/>
            </a:pPr>
            <a:r>
              <a:rPr lang="nl-NL" sz="2400" b="1" kern="0" dirty="0">
                <a:solidFill>
                  <a:srgbClr val="0070C0"/>
                </a:solidFill>
                <a:sym typeface="Wingdings" panose="05000000000000000000" pitchFamily="2" charset="2"/>
              </a:rPr>
              <a:t>Voldoende vochtintake*</a:t>
            </a:r>
            <a:r>
              <a:rPr lang="nl-NL" sz="2400" kern="0" dirty="0">
                <a:solidFill>
                  <a:srgbClr val="0070C0"/>
                </a:solidFill>
                <a:sym typeface="Wingdings" panose="05000000000000000000" pitchFamily="2" charset="2"/>
              </a:rPr>
              <a:t>  vaker (laten) drinken </a:t>
            </a:r>
          </a:p>
          <a:p>
            <a:pPr marL="571329" indent="-571329" algn="l">
              <a:buFont typeface="Arial" panose="020B0604020202020204" pitchFamily="34" charset="0"/>
              <a:buChar char="•"/>
              <a:defRPr/>
            </a:pPr>
            <a:r>
              <a:rPr lang="nl-NL" sz="2400" b="1" kern="0" dirty="0">
                <a:solidFill>
                  <a:srgbClr val="0070C0"/>
                </a:solidFill>
                <a:sym typeface="Wingdings" panose="05000000000000000000" pitchFamily="2" charset="2"/>
              </a:rPr>
              <a:t>Toiletbeleid</a:t>
            </a:r>
            <a:r>
              <a:rPr lang="nl-NL" sz="2400" kern="0" dirty="0">
                <a:solidFill>
                  <a:srgbClr val="0070C0"/>
                </a:solidFill>
                <a:sym typeface="Wingdings" panose="05000000000000000000" pitchFamily="2" charset="2"/>
              </a:rPr>
              <a:t>  vaker (laten) plassen en direct naar wc bij aandrang om te plassen (waar nodig met hulp), mannen met prostaatklachten zittend laten uitplassen</a:t>
            </a:r>
          </a:p>
          <a:p>
            <a:pPr marL="571329" indent="-571329" algn="l">
              <a:buFont typeface="Arial" panose="020B0604020202020204" pitchFamily="34" charset="0"/>
              <a:buChar char="•"/>
              <a:defRPr/>
            </a:pPr>
            <a:r>
              <a:rPr lang="nl-NL" sz="2400" b="1" kern="0" dirty="0">
                <a:solidFill>
                  <a:srgbClr val="0070C0"/>
                </a:solidFill>
                <a:latin typeface="+mj-lt"/>
                <a:sym typeface="Wingdings" panose="05000000000000000000" pitchFamily="2" charset="2"/>
              </a:rPr>
              <a:t>Hormonen</a:t>
            </a:r>
            <a:r>
              <a:rPr lang="nl-NL" sz="2400" kern="0" dirty="0">
                <a:solidFill>
                  <a:srgbClr val="0070C0"/>
                </a:solidFill>
                <a:latin typeface="+mj-lt"/>
                <a:sym typeface="Wingdings" panose="05000000000000000000" pitchFamily="2" charset="2"/>
              </a:rPr>
              <a:t> </a:t>
            </a:r>
            <a:r>
              <a:rPr lang="nl-NL" sz="2400" kern="0" dirty="0">
                <a:solidFill>
                  <a:srgbClr val="0070C0"/>
                </a:solidFill>
                <a:sym typeface="Wingdings" panose="05000000000000000000" pitchFamily="2" charset="2"/>
              </a:rPr>
              <a:t> vaginale crème of zetpil met oestrogenen</a:t>
            </a:r>
          </a:p>
          <a:p>
            <a:pPr marL="571329" indent="-571329" algn="l">
              <a:buFont typeface="Arial" panose="020B0604020202020204" pitchFamily="34" charset="0"/>
              <a:buChar char="•"/>
              <a:defRPr/>
            </a:pPr>
            <a:r>
              <a:rPr lang="nl-NL" sz="2400" b="1" kern="0" dirty="0">
                <a:solidFill>
                  <a:srgbClr val="0070C0"/>
                </a:solidFill>
                <a:latin typeface="+mj-lt"/>
                <a:sym typeface="Wingdings" panose="05000000000000000000" pitchFamily="2" charset="2"/>
              </a:rPr>
              <a:t>Verblijfskatheter</a:t>
            </a:r>
            <a:r>
              <a:rPr lang="nl-NL" sz="2400" kern="0" dirty="0">
                <a:solidFill>
                  <a:srgbClr val="0070C0"/>
                </a:solidFill>
                <a:latin typeface="+mj-lt"/>
                <a:sym typeface="Wingdings" panose="05000000000000000000" pitchFamily="2" charset="2"/>
              </a:rPr>
              <a:t> </a:t>
            </a:r>
            <a:r>
              <a:rPr lang="nl-NL" sz="2400" kern="0" dirty="0">
                <a:solidFill>
                  <a:srgbClr val="0070C0"/>
                </a:solidFill>
                <a:sym typeface="Wingdings" panose="05000000000000000000" pitchFamily="2" charset="2"/>
              </a:rPr>
              <a:t> verwijderen indien mogelijk</a:t>
            </a:r>
          </a:p>
          <a:p>
            <a:pPr marL="571329" indent="-571329" algn="l">
              <a:buFont typeface="Arial" panose="020B0604020202020204" pitchFamily="34" charset="0"/>
              <a:buChar char="•"/>
              <a:defRPr/>
            </a:pPr>
            <a:endParaRPr lang="nl-NL" sz="2400" kern="0" dirty="0">
              <a:solidFill>
                <a:srgbClr val="0070C0"/>
              </a:solidFill>
              <a:latin typeface="+mj-lt"/>
              <a:sym typeface="Wingdings" panose="05000000000000000000" pitchFamily="2" charset="2"/>
            </a:endParaRPr>
          </a:p>
          <a:p>
            <a:pPr marL="571329" indent="-571329" algn="l">
              <a:buFont typeface="Arial" panose="020B0604020202020204" pitchFamily="34" charset="0"/>
              <a:buChar char="•"/>
              <a:defRPr/>
            </a:pPr>
            <a:r>
              <a:rPr lang="nl-NL" sz="2400" b="1" kern="0" dirty="0">
                <a:solidFill>
                  <a:srgbClr val="0070C0"/>
                </a:solidFill>
                <a:latin typeface="+mj-lt"/>
              </a:rPr>
              <a:t>Langdurig antibioticagebruik</a:t>
            </a:r>
            <a:r>
              <a:rPr lang="nl-NL" sz="2400" kern="0" dirty="0">
                <a:solidFill>
                  <a:srgbClr val="0070C0"/>
                </a:solidFill>
                <a:sym typeface="Wingdings" panose="05000000000000000000" pitchFamily="2" charset="2"/>
              </a:rPr>
              <a:t> </a:t>
            </a:r>
            <a:r>
              <a:rPr lang="nl-NL" sz="2400" kern="0" dirty="0">
                <a:solidFill>
                  <a:srgbClr val="0070C0"/>
                </a:solidFill>
                <a:latin typeface="+mj-lt"/>
              </a:rPr>
              <a:t> in zeer uitzonderlijke gevallen met meer dan 6 </a:t>
            </a:r>
            <a:r>
              <a:rPr lang="nl-NL" sz="2400" kern="0" dirty="0" err="1">
                <a:solidFill>
                  <a:srgbClr val="0070C0"/>
                </a:solidFill>
                <a:latin typeface="+mj-lt"/>
              </a:rPr>
              <a:t>UWI’s</a:t>
            </a:r>
            <a:r>
              <a:rPr lang="nl-NL" sz="2400" kern="0" dirty="0">
                <a:solidFill>
                  <a:srgbClr val="0070C0"/>
                </a:solidFill>
                <a:latin typeface="+mj-lt"/>
              </a:rPr>
              <a:t> per jaar met veel klachten</a:t>
            </a:r>
          </a:p>
          <a:p>
            <a:pPr marL="571329" indent="-571329" algn="l">
              <a:buFont typeface="Arial" panose="020B0604020202020204" pitchFamily="34" charset="0"/>
              <a:buChar char="•"/>
              <a:defRPr/>
            </a:pPr>
            <a:endParaRPr lang="nl-NL" sz="3199" kern="0" dirty="0">
              <a:solidFill>
                <a:srgbClr val="0070C0"/>
              </a:solidFill>
              <a:latin typeface="+mj-lt"/>
            </a:endParaRPr>
          </a:p>
        </p:txBody>
      </p:sp>
      <p:sp>
        <p:nvSpPr>
          <p:cNvPr id="3" name="Tekstvak 2">
            <a:extLst>
              <a:ext uri="{FF2B5EF4-FFF2-40B4-BE49-F238E27FC236}">
                <a16:creationId xmlns:a16="http://schemas.microsoft.com/office/drawing/2014/main" id="{0FC5D9E9-6BCE-4E6D-99E6-71EA7676B023}"/>
              </a:ext>
            </a:extLst>
          </p:cNvPr>
          <p:cNvSpPr txBox="1"/>
          <p:nvPr/>
        </p:nvSpPr>
        <p:spPr bwMode="auto">
          <a:xfrm>
            <a:off x="116025" y="6232420"/>
            <a:ext cx="9865096" cy="4001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20000"/>
              </a:spcBef>
              <a:spcAft>
                <a:spcPct val="0"/>
              </a:spcAft>
              <a:buClrTx/>
              <a:buSzTx/>
              <a:buFontTx/>
              <a:buNone/>
              <a:tabLst/>
            </a:pPr>
            <a:r>
              <a:rPr lang="nl-NL" kern="0" dirty="0">
                <a:solidFill>
                  <a:srgbClr val="0070C0"/>
                </a:solidFill>
                <a:latin typeface="+mj-lt"/>
                <a:ea typeface="+mn-ea"/>
              </a:rPr>
              <a:t>*   Indien contra-indicatie vochtadvies arts opvolgen</a:t>
            </a:r>
            <a:endParaRPr kumimoji="0" lang="en-NL" b="0" i="0" u="none" strike="noStrike" kern="0" cap="none" spc="0" normalizeH="0" baseline="0" noProof="0" dirty="0">
              <a:ln>
                <a:noFill/>
              </a:ln>
              <a:solidFill>
                <a:srgbClr val="0070C0"/>
              </a:solidFill>
              <a:effectLst/>
              <a:uLnTx/>
              <a:uFillTx/>
              <a:latin typeface="+mj-lt"/>
              <a:ea typeface="+mn-ea"/>
              <a:cs typeface="+mn-cs"/>
            </a:endParaRPr>
          </a:p>
        </p:txBody>
      </p:sp>
      <p:pic>
        <p:nvPicPr>
          <p:cNvPr id="1026" name="Picture 2" descr="Toilet, Loo, Pink, Towel, Rug, Carpet, Funny, Cute, Wc">
            <a:extLst>
              <a:ext uri="{FF2B5EF4-FFF2-40B4-BE49-F238E27FC236}">
                <a16:creationId xmlns:a16="http://schemas.microsoft.com/office/drawing/2014/main" id="{4F75C044-D077-4344-966C-62FDA04F277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86900" y="4390126"/>
            <a:ext cx="1224136" cy="1530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nds, Soap, Bubbles, Hygiene, Wash">
            <a:extLst>
              <a:ext uri="{FF2B5EF4-FFF2-40B4-BE49-F238E27FC236}">
                <a16:creationId xmlns:a16="http://schemas.microsoft.com/office/drawing/2014/main" id="{AE51B84A-2DAF-4CFA-A152-F875295BEDD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910836" y="411540"/>
            <a:ext cx="1895838" cy="1415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722241"/>
      </p:ext>
    </p:extLst>
  </p:cSld>
  <p:clrMapOvr>
    <a:masterClrMapping/>
  </p:clrMapOvr>
  <p:transition spd="slow" advClick="0" advTm="15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405780" y="836712"/>
            <a:ext cx="10873208" cy="646546"/>
          </a:xfrm>
        </p:spPr>
        <p:txBody>
          <a:bodyPr/>
          <a:lstStyle/>
          <a:p>
            <a:r>
              <a:rPr lang="nl-NL" altLang="nl-NL" b="1" dirty="0">
                <a:solidFill>
                  <a:srgbClr val="0070C0"/>
                </a:solidFill>
              </a:rPr>
              <a:t>Wat helpt niet om </a:t>
            </a:r>
            <a:r>
              <a:rPr lang="nl-NL" altLang="nl-NL" b="1" dirty="0" err="1">
                <a:solidFill>
                  <a:srgbClr val="0070C0"/>
                </a:solidFill>
              </a:rPr>
              <a:t>UWI’s</a:t>
            </a:r>
            <a:r>
              <a:rPr lang="nl-NL" altLang="nl-NL" b="1" dirty="0">
                <a:solidFill>
                  <a:srgbClr val="0070C0"/>
                </a:solidFill>
              </a:rPr>
              <a:t> te voorkomen?</a:t>
            </a:r>
            <a:endParaRPr altLang="nl-NL" b="1" dirty="0">
              <a:solidFill>
                <a:srgbClr val="0070C0"/>
              </a:solidFill>
            </a:endParaRPr>
          </a:p>
        </p:txBody>
      </p:sp>
      <p:sp>
        <p:nvSpPr>
          <p:cNvPr id="2" name="Tekstvak 1">
            <a:extLst>
              <a:ext uri="{FF2B5EF4-FFF2-40B4-BE49-F238E27FC236}">
                <a16:creationId xmlns:a16="http://schemas.microsoft.com/office/drawing/2014/main" id="{E540E6A0-2D3A-4A2F-9616-0D74A77568E3}"/>
              </a:ext>
            </a:extLst>
          </p:cNvPr>
          <p:cNvSpPr txBox="1"/>
          <p:nvPr/>
        </p:nvSpPr>
        <p:spPr bwMode="auto">
          <a:xfrm>
            <a:off x="742866" y="1660438"/>
            <a:ext cx="8879938" cy="4130361"/>
          </a:xfrm>
          <a:prstGeom prst="rect">
            <a:avLst/>
          </a:prstGeom>
          <a:noFill/>
          <a:ln w="9525">
            <a:noFill/>
            <a:miter lim="800000"/>
            <a:headEnd/>
            <a:tailEnd/>
          </a:ln>
        </p:spPr>
        <p:txBody>
          <a:bodyPr wrap="square">
            <a:spAutoFit/>
          </a:bodyPr>
          <a:lstStyle/>
          <a:p>
            <a:pPr marL="571500" lvl="1" indent="-571500" algn="l">
              <a:buFont typeface="Wingdings" panose="05000000000000000000" pitchFamily="2" charset="2"/>
              <a:buChar char="Ø"/>
              <a:defRPr/>
            </a:pPr>
            <a:r>
              <a:rPr lang="nl-NL" sz="3200" kern="0" dirty="0">
                <a:solidFill>
                  <a:srgbClr val="0070C0"/>
                </a:solidFill>
              </a:rPr>
              <a:t>Gebruik van:</a:t>
            </a:r>
          </a:p>
          <a:p>
            <a:pPr marL="1028529" lvl="2" indent="-571329" algn="l">
              <a:buFont typeface="Arial" panose="020B0604020202020204" pitchFamily="34" charset="0"/>
              <a:buChar char="•"/>
              <a:defRPr/>
            </a:pPr>
            <a:r>
              <a:rPr lang="nl-NL" sz="3200" kern="0" dirty="0">
                <a:solidFill>
                  <a:srgbClr val="0070C0"/>
                </a:solidFill>
              </a:rPr>
              <a:t>Vitamine C</a:t>
            </a:r>
          </a:p>
          <a:p>
            <a:pPr marL="1028529" lvl="2" indent="-571329" algn="l">
              <a:buFont typeface="Arial" panose="020B0604020202020204" pitchFamily="34" charset="0"/>
              <a:buChar char="•"/>
              <a:defRPr/>
            </a:pPr>
            <a:endParaRPr lang="nl-NL" sz="3200" kern="0" dirty="0">
              <a:solidFill>
                <a:srgbClr val="0070C0"/>
              </a:solidFill>
            </a:endParaRPr>
          </a:p>
          <a:p>
            <a:pPr marL="1028529" lvl="2" indent="-571329" algn="l">
              <a:buFont typeface="Arial" panose="020B0604020202020204" pitchFamily="34" charset="0"/>
              <a:buChar char="•"/>
              <a:defRPr/>
            </a:pPr>
            <a:endParaRPr lang="nl-NL" sz="3200" kern="0" dirty="0">
              <a:solidFill>
                <a:srgbClr val="0070C0"/>
              </a:solidFill>
            </a:endParaRPr>
          </a:p>
          <a:p>
            <a:pPr marL="1028529" lvl="2" indent="-571329" algn="l">
              <a:buFont typeface="Arial" panose="020B0604020202020204" pitchFamily="34" charset="0"/>
              <a:buChar char="•"/>
              <a:defRPr/>
            </a:pPr>
            <a:endParaRPr lang="nl-NL" sz="3200" kern="0" dirty="0">
              <a:solidFill>
                <a:srgbClr val="0070C0"/>
              </a:solidFill>
            </a:endParaRPr>
          </a:p>
          <a:p>
            <a:pPr marL="1028529" lvl="2" indent="-571329" algn="l">
              <a:buFont typeface="Arial" panose="020B0604020202020204" pitchFamily="34" charset="0"/>
              <a:buChar char="•"/>
              <a:defRPr/>
            </a:pPr>
            <a:endParaRPr lang="nl-NL" sz="3200" kern="0" dirty="0">
              <a:solidFill>
                <a:srgbClr val="0070C0"/>
              </a:solidFill>
            </a:endParaRPr>
          </a:p>
          <a:p>
            <a:pPr marL="1028529" lvl="2" indent="-571329" algn="l">
              <a:buFont typeface="Arial" panose="020B0604020202020204" pitchFamily="34" charset="0"/>
              <a:buChar char="•"/>
              <a:defRPr/>
            </a:pPr>
            <a:r>
              <a:rPr lang="nl-NL" sz="3200" kern="0" dirty="0">
                <a:solidFill>
                  <a:srgbClr val="0070C0"/>
                </a:solidFill>
              </a:rPr>
              <a:t>Cranberries</a:t>
            </a:r>
            <a:endParaRPr lang="nl-NL" sz="3200" kern="0" dirty="0">
              <a:solidFill>
                <a:srgbClr val="0070C0"/>
              </a:solidFill>
              <a:latin typeface="+mj-lt"/>
            </a:endParaRPr>
          </a:p>
        </p:txBody>
      </p:sp>
      <p:pic>
        <p:nvPicPr>
          <p:cNvPr id="2050" name="Picture 2" descr="Cranberry with leaves. Red background.">
            <a:extLst>
              <a:ext uri="{FF2B5EF4-FFF2-40B4-BE49-F238E27FC236}">
                <a16:creationId xmlns:a16="http://schemas.microsoft.com/office/drawing/2014/main" id="{90C6F715-011A-44FD-B975-3087C858A7B4}"/>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9099"/>
          <a:stretch/>
        </p:blipFill>
        <p:spPr bwMode="auto">
          <a:xfrm>
            <a:off x="7407672" y="4221088"/>
            <a:ext cx="2215132" cy="14721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mon, Lemons, Fruit, Citrus Fruit, Citrus">
            <a:extLst>
              <a:ext uri="{FF2B5EF4-FFF2-40B4-BE49-F238E27FC236}">
                <a16:creationId xmlns:a16="http://schemas.microsoft.com/office/drawing/2014/main" id="{36916866-4B2D-4569-9F94-FE968EDB486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33105" y="1983652"/>
            <a:ext cx="2522614" cy="141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82465"/>
      </p:ext>
    </p:extLst>
  </p:cSld>
  <p:clrMapOvr>
    <a:masterClrMapping/>
  </p:clrMapOvr>
  <p:transition spd="slow" advClick="0" advTm="15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189755" y="332656"/>
            <a:ext cx="11377265" cy="718951"/>
          </a:xfrm>
        </p:spPr>
        <p:txBody>
          <a:bodyPr/>
          <a:lstStyle/>
          <a:p>
            <a:pPr marL="342797" indent="-342797" algn="ctr"/>
            <a:r>
              <a:rPr lang="en-US" altLang="nl-NL" b="1" dirty="0" err="1">
                <a:solidFill>
                  <a:srgbClr val="0070C0"/>
                </a:solidFill>
              </a:rPr>
              <a:t>Terug</a:t>
            </a:r>
            <a:r>
              <a:rPr lang="en-US" altLang="nl-NL" b="1" dirty="0">
                <a:solidFill>
                  <a:srgbClr val="0070C0"/>
                </a:solidFill>
              </a:rPr>
              <a:t> </a:t>
            </a:r>
            <a:r>
              <a:rPr lang="en-US" altLang="nl-NL" b="1" dirty="0" err="1">
                <a:solidFill>
                  <a:srgbClr val="0070C0"/>
                </a:solidFill>
              </a:rPr>
              <a:t>naar</a:t>
            </a:r>
            <a:r>
              <a:rPr lang="en-US" altLang="nl-NL" b="1" dirty="0">
                <a:solidFill>
                  <a:srgbClr val="0070C0"/>
                </a:solidFill>
              </a:rPr>
              <a:t> c</a:t>
            </a:r>
            <a:r>
              <a:rPr altLang="nl-NL" b="1" dirty="0" err="1">
                <a:solidFill>
                  <a:srgbClr val="0070C0"/>
                </a:solidFill>
              </a:rPr>
              <a:t>asus</a:t>
            </a:r>
            <a:r>
              <a:rPr altLang="nl-NL" b="1" dirty="0">
                <a:solidFill>
                  <a:srgbClr val="0070C0"/>
                </a:solidFill>
              </a:rPr>
              <a:t> mevrouw van </a:t>
            </a:r>
            <a:r>
              <a:rPr lang="en-US" altLang="nl-NL" b="1" dirty="0">
                <a:solidFill>
                  <a:srgbClr val="0070C0"/>
                </a:solidFill>
              </a:rPr>
              <a:t>Waal</a:t>
            </a:r>
            <a:r>
              <a:rPr altLang="nl-NL" b="1" dirty="0">
                <a:solidFill>
                  <a:srgbClr val="0070C0"/>
                </a:solidFill>
              </a:rPr>
              <a:t> (7</a:t>
            </a:r>
            <a:r>
              <a:rPr lang="en-NL" altLang="nl-NL" b="1" dirty="0">
                <a:solidFill>
                  <a:srgbClr val="0070C0"/>
                </a:solidFill>
              </a:rPr>
              <a:t>8</a:t>
            </a:r>
            <a:r>
              <a:rPr altLang="nl-NL" b="1" dirty="0">
                <a:solidFill>
                  <a:srgbClr val="0070C0"/>
                </a:solidFill>
              </a:rPr>
              <a:t>) </a:t>
            </a:r>
            <a:br>
              <a:rPr altLang="nl-NL" sz="2399" dirty="0"/>
            </a:br>
            <a:endParaRPr altLang="nl-NL"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405780" y="1268760"/>
            <a:ext cx="9214625" cy="4006097"/>
          </a:xfrm>
          <a:prstGeom prst="rect">
            <a:avLst/>
          </a:prstGeom>
          <a:noFill/>
          <a:ln w="9525">
            <a:noFill/>
            <a:miter lim="800000"/>
            <a:headEnd/>
            <a:tailEnd/>
          </a:ln>
        </p:spPr>
        <p:txBody>
          <a:bodyPr>
            <a:spAutoFit/>
          </a:bodyPr>
          <a:lstStyle/>
          <a:p>
            <a:pPr marL="799860" lvl="1" indent="-342797" algn="l">
              <a:buFont typeface="Arial" panose="020B0604020202020204" pitchFamily="34" charset="0"/>
              <a:buChar char="•"/>
              <a:defRPr/>
            </a:pPr>
            <a:r>
              <a:rPr lang="nl-NL" sz="2399" kern="0" dirty="0">
                <a:solidFill>
                  <a:srgbClr val="0070C0"/>
                </a:solidFill>
                <a:latin typeface="+mj-lt"/>
              </a:rPr>
              <a:t>Reuma, diabetes, CVA, geen verblijfskatheter</a:t>
            </a:r>
          </a:p>
          <a:p>
            <a:pPr marL="799860" lvl="1" indent="-342797" algn="l">
              <a:buFont typeface="Arial" panose="020B0604020202020204" pitchFamily="34" charset="0"/>
              <a:buChar char="•"/>
              <a:defRPr/>
            </a:pPr>
            <a:r>
              <a:rPr lang="nl-NL" sz="2399" kern="0" dirty="0">
                <a:solidFill>
                  <a:srgbClr val="0070C0"/>
                </a:solidFill>
              </a:rPr>
              <a:t>Kan plotseling urine niet meer ophouden</a:t>
            </a:r>
          </a:p>
          <a:p>
            <a:pPr marL="799860" lvl="1" indent="-342797" algn="l">
              <a:buFont typeface="Arial" panose="020B0604020202020204" pitchFamily="34" charset="0"/>
              <a:buChar char="•"/>
              <a:defRPr/>
            </a:pPr>
            <a:r>
              <a:rPr lang="nl-NL" sz="2399" kern="0" dirty="0">
                <a:solidFill>
                  <a:srgbClr val="0070C0"/>
                </a:solidFill>
              </a:rPr>
              <a:t>Loopt vaak naar toilet</a:t>
            </a:r>
          </a:p>
          <a:p>
            <a:pPr marL="799860" lvl="1" indent="-342797" algn="l">
              <a:buFont typeface="Arial" panose="020B0604020202020204" pitchFamily="34" charset="0"/>
              <a:buChar char="•"/>
              <a:defRPr/>
            </a:pPr>
            <a:r>
              <a:rPr lang="nl-NL" sz="2399" kern="0" dirty="0">
                <a:solidFill>
                  <a:srgbClr val="0070C0"/>
                </a:solidFill>
                <a:latin typeface="+mj-lt"/>
              </a:rPr>
              <a:t>Heeft een branderig gevoel bij het plassen</a:t>
            </a:r>
          </a:p>
          <a:p>
            <a:pPr marL="799860" lvl="1" indent="-342797" algn="l">
              <a:buFont typeface="Arial" panose="020B0604020202020204" pitchFamily="34" charset="0"/>
              <a:buChar char="•"/>
              <a:defRPr/>
            </a:pPr>
            <a:r>
              <a:rPr lang="nl-NL" sz="2399" kern="0" dirty="0">
                <a:solidFill>
                  <a:srgbClr val="0070C0"/>
                </a:solidFill>
                <a:latin typeface="+mj-lt"/>
              </a:rPr>
              <a:t>Is verward</a:t>
            </a:r>
          </a:p>
          <a:p>
            <a:pPr marL="799860" lvl="1" indent="-342797" algn="l">
              <a:buFont typeface="Arial" panose="020B0604020202020204" pitchFamily="34" charset="0"/>
              <a:buChar char="•"/>
              <a:defRPr/>
            </a:pPr>
            <a:r>
              <a:rPr lang="nl-NL" sz="2399" kern="0" dirty="0">
                <a:solidFill>
                  <a:srgbClr val="0070C0"/>
                </a:solidFill>
                <a:latin typeface="+mj-lt"/>
              </a:rPr>
              <a:t>Eet &amp; drinkt minder </a:t>
            </a:r>
          </a:p>
          <a:p>
            <a:pPr marL="799860" lvl="1" indent="-342797" algn="l">
              <a:buFont typeface="Arial" panose="020B0604020202020204" pitchFamily="34" charset="0"/>
              <a:buChar char="•"/>
              <a:defRPr/>
            </a:pPr>
            <a:endParaRPr lang="nl-NL" sz="2399" kern="0" dirty="0">
              <a:solidFill>
                <a:srgbClr val="0070C0"/>
              </a:solidFill>
              <a:latin typeface="+mj-lt"/>
            </a:endParaRPr>
          </a:p>
          <a:p>
            <a:pPr marL="799860" lvl="1" indent="-342797" algn="l">
              <a:buFont typeface="Wingdings" panose="05000000000000000000" pitchFamily="2" charset="2"/>
              <a:buChar char="Ø"/>
              <a:defRPr/>
            </a:pPr>
            <a:r>
              <a:rPr lang="nl-NL" sz="2399" kern="0" dirty="0">
                <a:solidFill>
                  <a:srgbClr val="0070C0"/>
                </a:solidFill>
                <a:latin typeface="+mj-lt"/>
              </a:rPr>
              <a:t>Wat zijn symptomen van UWI?</a:t>
            </a:r>
          </a:p>
          <a:p>
            <a:pPr marL="799860" lvl="1" indent="-342797" algn="l">
              <a:buFont typeface="Wingdings" panose="05000000000000000000" pitchFamily="2" charset="2"/>
              <a:buChar char="Ø"/>
              <a:defRPr/>
            </a:pPr>
            <a:r>
              <a:rPr lang="nl-NL" sz="2399" kern="0" dirty="0">
                <a:solidFill>
                  <a:srgbClr val="0070C0"/>
                </a:solidFill>
                <a:latin typeface="+mj-lt"/>
              </a:rPr>
              <a:t>Wat kenmerken van kwetsbare ouderen herken je?</a:t>
            </a:r>
          </a:p>
        </p:txBody>
      </p:sp>
      <p:pic>
        <p:nvPicPr>
          <p:cNvPr id="4" name="Afbeelding 3"/>
          <p:cNvPicPr>
            <a:picLocks noChangeAspect="1"/>
          </p:cNvPicPr>
          <p:nvPr/>
        </p:nvPicPr>
        <p:blipFill>
          <a:blip r:embed="rId3"/>
          <a:stretch>
            <a:fillRect/>
          </a:stretch>
        </p:blipFill>
        <p:spPr>
          <a:xfrm>
            <a:off x="9367674" y="1844824"/>
            <a:ext cx="2199347" cy="3956497"/>
          </a:xfrm>
          <a:prstGeom prst="rect">
            <a:avLst/>
          </a:prstGeom>
        </p:spPr>
      </p:pic>
    </p:spTree>
    <p:extLst>
      <p:ext uri="{BB962C8B-B14F-4D97-AF65-F5344CB8AC3E}">
        <p14:creationId xmlns:p14="http://schemas.microsoft.com/office/powerpoint/2010/main" val="1938925311"/>
      </p:ext>
    </p:extLst>
  </p:cSld>
  <p:clrMapOvr>
    <a:masterClrMapping/>
  </p:clrMapOvr>
  <p:transition spd="slow" advClick="0" advTm="15000"/>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189755" y="332656"/>
            <a:ext cx="11377265" cy="718951"/>
          </a:xfrm>
        </p:spPr>
        <p:txBody>
          <a:bodyPr/>
          <a:lstStyle/>
          <a:p>
            <a:pPr marL="342797" indent="-342797" algn="ctr"/>
            <a:r>
              <a:rPr lang="en-US" altLang="nl-NL" b="1" dirty="0" err="1">
                <a:solidFill>
                  <a:srgbClr val="0070C0"/>
                </a:solidFill>
              </a:rPr>
              <a:t>Terug</a:t>
            </a:r>
            <a:r>
              <a:rPr lang="en-US" altLang="nl-NL" b="1" dirty="0">
                <a:solidFill>
                  <a:srgbClr val="0070C0"/>
                </a:solidFill>
              </a:rPr>
              <a:t> </a:t>
            </a:r>
            <a:r>
              <a:rPr lang="en-US" altLang="nl-NL" b="1" dirty="0" err="1">
                <a:solidFill>
                  <a:srgbClr val="0070C0"/>
                </a:solidFill>
              </a:rPr>
              <a:t>naar</a:t>
            </a:r>
            <a:r>
              <a:rPr lang="en-US" altLang="nl-NL" b="1" dirty="0">
                <a:solidFill>
                  <a:srgbClr val="0070C0"/>
                </a:solidFill>
              </a:rPr>
              <a:t> c</a:t>
            </a:r>
            <a:r>
              <a:rPr altLang="nl-NL" b="1" dirty="0" err="1">
                <a:solidFill>
                  <a:srgbClr val="0070C0"/>
                </a:solidFill>
              </a:rPr>
              <a:t>asus</a:t>
            </a:r>
            <a:r>
              <a:rPr altLang="nl-NL" b="1" dirty="0">
                <a:solidFill>
                  <a:srgbClr val="0070C0"/>
                </a:solidFill>
              </a:rPr>
              <a:t> mevrouw van </a:t>
            </a:r>
            <a:r>
              <a:rPr lang="en-US" altLang="nl-NL" b="1" dirty="0">
                <a:solidFill>
                  <a:srgbClr val="0070C0"/>
                </a:solidFill>
              </a:rPr>
              <a:t>Waal</a:t>
            </a:r>
            <a:r>
              <a:rPr altLang="nl-NL" b="1" dirty="0">
                <a:solidFill>
                  <a:srgbClr val="0070C0"/>
                </a:solidFill>
              </a:rPr>
              <a:t> (</a:t>
            </a:r>
            <a:r>
              <a:rPr altLang="nl-NL" b="1" dirty="0">
                <a:solidFill>
                  <a:srgbClr val="FFFF00"/>
                </a:solidFill>
              </a:rPr>
              <a:t>7</a:t>
            </a:r>
            <a:r>
              <a:rPr lang="en-NL" altLang="nl-NL" b="1" dirty="0">
                <a:solidFill>
                  <a:srgbClr val="FFFF00"/>
                </a:solidFill>
              </a:rPr>
              <a:t>8</a:t>
            </a:r>
            <a:r>
              <a:rPr altLang="nl-NL" b="1" dirty="0">
                <a:solidFill>
                  <a:srgbClr val="0070C0"/>
                </a:solidFill>
              </a:rPr>
              <a:t>) </a:t>
            </a:r>
            <a:br>
              <a:rPr altLang="nl-NL" sz="2399" dirty="0"/>
            </a:br>
            <a:endParaRPr altLang="nl-NL"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202432" y="1268760"/>
            <a:ext cx="9214625" cy="4006097"/>
          </a:xfrm>
          <a:prstGeom prst="rect">
            <a:avLst/>
          </a:prstGeom>
          <a:noFill/>
          <a:ln w="9525">
            <a:noFill/>
            <a:miter lim="800000"/>
            <a:headEnd/>
            <a:tailEnd/>
          </a:ln>
        </p:spPr>
        <p:txBody>
          <a:bodyPr>
            <a:spAutoFit/>
          </a:bodyPr>
          <a:lstStyle/>
          <a:p>
            <a:pPr marL="799860" lvl="1" indent="-342797" algn="l">
              <a:buFont typeface="Arial" panose="020B0604020202020204" pitchFamily="34" charset="0"/>
              <a:buChar char="•"/>
              <a:defRPr/>
            </a:pPr>
            <a:r>
              <a:rPr lang="nl-NL" sz="2399" kern="0" dirty="0">
                <a:solidFill>
                  <a:srgbClr val="FFFF00"/>
                </a:solidFill>
                <a:latin typeface="+mj-lt"/>
              </a:rPr>
              <a:t>Reuma, diabetes, CVA</a:t>
            </a:r>
            <a:r>
              <a:rPr lang="nl-NL" sz="2399" kern="0" dirty="0">
                <a:solidFill>
                  <a:srgbClr val="0070C0"/>
                </a:solidFill>
                <a:latin typeface="+mj-lt"/>
              </a:rPr>
              <a:t>, geen verblijfskatheter</a:t>
            </a:r>
          </a:p>
          <a:p>
            <a:pPr marL="799860" lvl="1" indent="-342797" algn="l">
              <a:buFont typeface="Arial" panose="020B0604020202020204" pitchFamily="34" charset="0"/>
              <a:buChar char="•"/>
              <a:defRPr/>
            </a:pPr>
            <a:r>
              <a:rPr lang="nl-NL" sz="2399" kern="0" dirty="0">
                <a:solidFill>
                  <a:srgbClr val="FF0000"/>
                </a:solidFill>
              </a:rPr>
              <a:t>Kan plotseling urine niet meer ophouden</a:t>
            </a:r>
          </a:p>
          <a:p>
            <a:pPr marL="799860" lvl="1" indent="-342797" algn="l">
              <a:buFont typeface="Arial" panose="020B0604020202020204" pitchFamily="34" charset="0"/>
              <a:buChar char="•"/>
              <a:defRPr/>
            </a:pPr>
            <a:r>
              <a:rPr lang="nl-NL" sz="2399" kern="0" dirty="0">
                <a:solidFill>
                  <a:srgbClr val="FF0000"/>
                </a:solidFill>
              </a:rPr>
              <a:t>Loopt vaak naar toilet</a:t>
            </a:r>
          </a:p>
          <a:p>
            <a:pPr marL="799860" lvl="1" indent="-342797" algn="l">
              <a:buFont typeface="Arial" panose="020B0604020202020204" pitchFamily="34" charset="0"/>
              <a:buChar char="•"/>
              <a:defRPr/>
            </a:pPr>
            <a:r>
              <a:rPr lang="nl-NL" sz="2399" kern="0" dirty="0">
                <a:solidFill>
                  <a:srgbClr val="FF0000"/>
                </a:solidFill>
                <a:latin typeface="+mj-lt"/>
              </a:rPr>
              <a:t>Heeft een branderig gevoel bij het plasse</a:t>
            </a:r>
            <a:r>
              <a:rPr lang="nl-NL" sz="2399" kern="0" dirty="0">
                <a:solidFill>
                  <a:srgbClr val="0070C0"/>
                </a:solidFill>
                <a:latin typeface="+mj-lt"/>
              </a:rPr>
              <a:t>n</a:t>
            </a:r>
          </a:p>
          <a:p>
            <a:pPr marL="799860" lvl="1" indent="-342797" algn="l">
              <a:buFont typeface="Arial" panose="020B0604020202020204" pitchFamily="34" charset="0"/>
              <a:buChar char="•"/>
              <a:defRPr/>
            </a:pPr>
            <a:r>
              <a:rPr lang="nl-NL" sz="2399" kern="0" dirty="0">
                <a:solidFill>
                  <a:srgbClr val="0070C0"/>
                </a:solidFill>
                <a:latin typeface="+mj-lt"/>
              </a:rPr>
              <a:t>Is verward</a:t>
            </a:r>
          </a:p>
          <a:p>
            <a:pPr marL="799860" lvl="1" indent="-342797" algn="l">
              <a:buFont typeface="Arial" panose="020B0604020202020204" pitchFamily="34" charset="0"/>
              <a:buChar char="•"/>
              <a:defRPr/>
            </a:pPr>
            <a:r>
              <a:rPr lang="nl-NL" sz="2399" kern="0" dirty="0">
                <a:solidFill>
                  <a:srgbClr val="0070C0"/>
                </a:solidFill>
                <a:latin typeface="+mj-lt"/>
              </a:rPr>
              <a:t>Eet &amp; drinkt minder </a:t>
            </a:r>
          </a:p>
          <a:p>
            <a:pPr marL="799860" lvl="1" indent="-342797" algn="l">
              <a:buFont typeface="Arial" panose="020B0604020202020204" pitchFamily="34" charset="0"/>
              <a:buChar char="•"/>
              <a:defRPr/>
            </a:pPr>
            <a:endParaRPr lang="nl-NL" sz="2399" kern="0" dirty="0">
              <a:solidFill>
                <a:srgbClr val="0070C0"/>
              </a:solidFill>
              <a:latin typeface="+mj-lt"/>
            </a:endParaRPr>
          </a:p>
          <a:p>
            <a:pPr marL="799860" lvl="1" indent="-342797" algn="l">
              <a:buFont typeface="Wingdings" panose="05000000000000000000" pitchFamily="2" charset="2"/>
              <a:buChar char="Ø"/>
              <a:defRPr/>
            </a:pPr>
            <a:r>
              <a:rPr lang="nl-NL" sz="2399" kern="0" dirty="0">
                <a:solidFill>
                  <a:srgbClr val="0070C0"/>
                </a:solidFill>
                <a:latin typeface="+mj-lt"/>
              </a:rPr>
              <a:t>Wat zijn </a:t>
            </a:r>
            <a:r>
              <a:rPr lang="nl-NL" sz="2399" kern="0" dirty="0">
                <a:solidFill>
                  <a:srgbClr val="FF0000"/>
                </a:solidFill>
                <a:latin typeface="+mj-lt"/>
              </a:rPr>
              <a:t>symptomen</a:t>
            </a:r>
            <a:r>
              <a:rPr lang="nl-NL" sz="2399" kern="0" dirty="0">
                <a:solidFill>
                  <a:srgbClr val="0070C0"/>
                </a:solidFill>
                <a:latin typeface="+mj-lt"/>
              </a:rPr>
              <a:t> van UWI?</a:t>
            </a:r>
          </a:p>
          <a:p>
            <a:pPr marL="799860" lvl="1" indent="-342797" algn="l">
              <a:buFont typeface="Wingdings" panose="05000000000000000000" pitchFamily="2" charset="2"/>
              <a:buChar char="Ø"/>
              <a:defRPr/>
            </a:pPr>
            <a:r>
              <a:rPr lang="nl-NL" sz="2399" kern="0" dirty="0">
                <a:solidFill>
                  <a:srgbClr val="0070C0"/>
                </a:solidFill>
                <a:latin typeface="+mj-lt"/>
              </a:rPr>
              <a:t>Welke </a:t>
            </a:r>
            <a:r>
              <a:rPr lang="nl-NL" sz="2399" kern="0" dirty="0">
                <a:solidFill>
                  <a:srgbClr val="FFFF00"/>
                </a:solidFill>
                <a:latin typeface="+mj-lt"/>
              </a:rPr>
              <a:t>kenmerken</a:t>
            </a:r>
            <a:r>
              <a:rPr lang="nl-NL" sz="2399" kern="0" dirty="0">
                <a:solidFill>
                  <a:srgbClr val="0070C0"/>
                </a:solidFill>
                <a:latin typeface="+mj-lt"/>
              </a:rPr>
              <a:t> van kwetsbare ouderen herken je?</a:t>
            </a:r>
          </a:p>
        </p:txBody>
      </p:sp>
      <p:pic>
        <p:nvPicPr>
          <p:cNvPr id="4" name="Afbeelding 3"/>
          <p:cNvPicPr>
            <a:picLocks noChangeAspect="1"/>
          </p:cNvPicPr>
          <p:nvPr/>
        </p:nvPicPr>
        <p:blipFill>
          <a:blip r:embed="rId3"/>
          <a:stretch>
            <a:fillRect/>
          </a:stretch>
        </p:blipFill>
        <p:spPr>
          <a:xfrm>
            <a:off x="9367674" y="1844824"/>
            <a:ext cx="2199347" cy="3956497"/>
          </a:xfrm>
          <a:prstGeom prst="rect">
            <a:avLst/>
          </a:prstGeom>
        </p:spPr>
      </p:pic>
    </p:spTree>
    <p:extLst>
      <p:ext uri="{BB962C8B-B14F-4D97-AF65-F5344CB8AC3E}">
        <p14:creationId xmlns:p14="http://schemas.microsoft.com/office/powerpoint/2010/main" val="2484646790"/>
      </p:ext>
    </p:extLst>
  </p:cSld>
  <p:clrMapOvr>
    <a:masterClrMapping/>
  </p:clrMapOvr>
  <p:transition spd="slow" advClick="0" advTm="15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520359" y="332656"/>
            <a:ext cx="11148106" cy="718951"/>
          </a:xfrm>
        </p:spPr>
        <p:txBody>
          <a:bodyPr/>
          <a:lstStyle/>
          <a:p>
            <a:pPr marL="342797" indent="-342797"/>
            <a:r>
              <a:rPr lang="en-US" altLang="nl-NL" sz="3200" b="1" dirty="0" err="1">
                <a:solidFill>
                  <a:srgbClr val="0070C0"/>
                </a:solidFill>
              </a:rPr>
              <a:t>Terug</a:t>
            </a:r>
            <a:r>
              <a:rPr lang="en-US" altLang="nl-NL" sz="3200" b="1" dirty="0">
                <a:solidFill>
                  <a:srgbClr val="0070C0"/>
                </a:solidFill>
              </a:rPr>
              <a:t> </a:t>
            </a:r>
            <a:r>
              <a:rPr lang="en-US" altLang="nl-NL" sz="3200" b="1" dirty="0" err="1">
                <a:solidFill>
                  <a:srgbClr val="0070C0"/>
                </a:solidFill>
              </a:rPr>
              <a:t>naar</a:t>
            </a:r>
            <a:r>
              <a:rPr lang="en-US" altLang="nl-NL" sz="3200" b="1" dirty="0">
                <a:solidFill>
                  <a:srgbClr val="0070C0"/>
                </a:solidFill>
              </a:rPr>
              <a:t> c</a:t>
            </a:r>
            <a:r>
              <a:rPr altLang="nl-NL" sz="3200" b="1" dirty="0" err="1">
                <a:solidFill>
                  <a:srgbClr val="0070C0"/>
                </a:solidFill>
              </a:rPr>
              <a:t>asus</a:t>
            </a:r>
            <a:r>
              <a:rPr altLang="nl-NL" sz="3200" b="1" dirty="0">
                <a:solidFill>
                  <a:srgbClr val="0070C0"/>
                </a:solidFill>
              </a:rPr>
              <a:t> mevrouw </a:t>
            </a:r>
            <a:r>
              <a:rPr lang="en-US" altLang="nl-NL" sz="3200" b="1" dirty="0">
                <a:solidFill>
                  <a:srgbClr val="0070C0"/>
                </a:solidFill>
              </a:rPr>
              <a:t>van der Maas</a:t>
            </a:r>
            <a:r>
              <a:rPr altLang="nl-NL" sz="3200" b="1" dirty="0">
                <a:solidFill>
                  <a:srgbClr val="0070C0"/>
                </a:solidFill>
              </a:rPr>
              <a:t> (</a:t>
            </a:r>
            <a:r>
              <a:rPr lang="en-NL" altLang="nl-NL" sz="3200" b="1" dirty="0">
                <a:solidFill>
                  <a:srgbClr val="0070C0"/>
                </a:solidFill>
              </a:rPr>
              <a:t>8</a:t>
            </a:r>
            <a:r>
              <a:rPr lang="nl-NL" altLang="nl-NL" sz="3200" b="1" dirty="0">
                <a:solidFill>
                  <a:srgbClr val="0070C0"/>
                </a:solidFill>
              </a:rPr>
              <a:t>5</a:t>
            </a:r>
            <a:r>
              <a:rPr altLang="nl-NL" sz="3200" b="1" dirty="0">
                <a:solidFill>
                  <a:srgbClr val="0070C0"/>
                </a:solidFill>
              </a:rPr>
              <a:t>) </a:t>
            </a:r>
            <a:br>
              <a:rPr altLang="nl-NL" sz="2399" dirty="0"/>
            </a:br>
            <a:endParaRPr altLang="nl-NL"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333772" y="1425951"/>
            <a:ext cx="9505056" cy="4006097"/>
          </a:xfrm>
          <a:prstGeom prst="rect">
            <a:avLst/>
          </a:prstGeom>
          <a:noFill/>
          <a:ln w="9525">
            <a:noFill/>
            <a:miter lim="800000"/>
            <a:headEnd/>
            <a:tailEnd/>
          </a:ln>
        </p:spPr>
        <p:txBody>
          <a:bodyPr wrap="square">
            <a:spAutoFit/>
          </a:bodyPr>
          <a:lstStyle/>
          <a:p>
            <a:pPr marL="799860" lvl="1" indent="-342797" algn="l">
              <a:buFont typeface="Arial" panose="020B0604020202020204" pitchFamily="34" charset="0"/>
              <a:buChar char="•"/>
              <a:defRPr/>
            </a:pPr>
            <a:r>
              <a:rPr lang="nl-NL" sz="2399" kern="0" dirty="0">
                <a:solidFill>
                  <a:srgbClr val="0070C0"/>
                </a:solidFill>
                <a:latin typeface="+mj-lt"/>
              </a:rPr>
              <a:t>Reuma, diabetes, CVA</a:t>
            </a:r>
          </a:p>
          <a:p>
            <a:pPr marL="799860" lvl="1" indent="-342797" algn="l">
              <a:buFont typeface="Arial" panose="020B0604020202020204" pitchFamily="34" charset="0"/>
              <a:buChar char="•"/>
              <a:defRPr/>
            </a:pPr>
            <a:r>
              <a:rPr lang="nl-NL" sz="2399" kern="0" dirty="0">
                <a:solidFill>
                  <a:srgbClr val="0070C0"/>
                </a:solidFill>
                <a:latin typeface="+mj-lt"/>
              </a:rPr>
              <a:t>Vanwege neuropathie verblijfskatheter</a:t>
            </a:r>
          </a:p>
          <a:p>
            <a:pPr marL="799860" lvl="1" indent="-342797" algn="l">
              <a:buFont typeface="Arial" panose="020B0604020202020204" pitchFamily="34" charset="0"/>
              <a:buChar char="•"/>
              <a:defRPr/>
            </a:pPr>
            <a:r>
              <a:rPr lang="nl-NL" sz="2399" kern="0" dirty="0">
                <a:solidFill>
                  <a:srgbClr val="0070C0"/>
                </a:solidFill>
                <a:latin typeface="+mj-lt"/>
              </a:rPr>
              <a:t>Voelt zich ziek en is bedlegerig</a:t>
            </a:r>
          </a:p>
          <a:p>
            <a:pPr marL="799860" lvl="1" indent="-342797" algn="l">
              <a:buFont typeface="Arial" panose="020B0604020202020204" pitchFamily="34" charset="0"/>
              <a:buChar char="•"/>
              <a:defRPr/>
            </a:pPr>
            <a:r>
              <a:rPr lang="nl-NL" sz="2399" kern="0" dirty="0">
                <a:solidFill>
                  <a:srgbClr val="0070C0"/>
                </a:solidFill>
                <a:latin typeface="+mj-lt"/>
              </a:rPr>
              <a:t>Heeft koorts</a:t>
            </a:r>
          </a:p>
          <a:p>
            <a:pPr marL="799860" lvl="1" indent="-342797" algn="l">
              <a:buFont typeface="Arial" panose="020B0604020202020204" pitchFamily="34" charset="0"/>
              <a:buChar char="•"/>
              <a:defRPr/>
            </a:pPr>
            <a:r>
              <a:rPr lang="nl-NL" sz="2399" kern="0" dirty="0">
                <a:solidFill>
                  <a:srgbClr val="0070C0"/>
                </a:solidFill>
                <a:latin typeface="+mj-lt"/>
              </a:rPr>
              <a:t>Is ernstig verward</a:t>
            </a:r>
          </a:p>
          <a:p>
            <a:pPr marL="799860" lvl="1" indent="-342797" algn="l">
              <a:buFont typeface="Arial" panose="020B0604020202020204" pitchFamily="34" charset="0"/>
              <a:buChar char="•"/>
              <a:defRPr/>
            </a:pPr>
            <a:r>
              <a:rPr lang="nl-NL" sz="2399" kern="0" dirty="0">
                <a:solidFill>
                  <a:srgbClr val="0070C0"/>
                </a:solidFill>
                <a:latin typeface="+mj-lt"/>
              </a:rPr>
              <a:t>Drinkt minder </a:t>
            </a:r>
          </a:p>
          <a:p>
            <a:pPr marL="799860" lvl="1" indent="-342797" algn="l">
              <a:buFont typeface="Arial" panose="020B0604020202020204" pitchFamily="34" charset="0"/>
              <a:buChar char="•"/>
              <a:defRPr/>
            </a:pPr>
            <a:endParaRPr lang="nl-NL" sz="2399" kern="0" dirty="0">
              <a:solidFill>
                <a:srgbClr val="0070C0"/>
              </a:solidFill>
              <a:latin typeface="+mj-lt"/>
            </a:endParaRPr>
          </a:p>
          <a:p>
            <a:pPr marL="799860" lvl="1" indent="-342797" algn="l">
              <a:buFont typeface="Wingdings" panose="05000000000000000000" pitchFamily="2" charset="2"/>
              <a:buChar char="Ø"/>
              <a:defRPr/>
            </a:pPr>
            <a:r>
              <a:rPr lang="nl-NL" sz="2399" kern="0" dirty="0">
                <a:solidFill>
                  <a:srgbClr val="0070C0"/>
                </a:solidFill>
                <a:latin typeface="+mj-lt"/>
              </a:rPr>
              <a:t>Wat zijn symptomen van UWI?</a:t>
            </a:r>
          </a:p>
          <a:p>
            <a:pPr marL="799860" lvl="1" indent="-342797" algn="l">
              <a:buFont typeface="Wingdings" panose="05000000000000000000" pitchFamily="2" charset="2"/>
              <a:buChar char="Ø"/>
              <a:defRPr/>
            </a:pPr>
            <a:r>
              <a:rPr lang="nl-NL" sz="2399" kern="0" dirty="0">
                <a:solidFill>
                  <a:srgbClr val="0070C0"/>
                </a:solidFill>
                <a:latin typeface="+mj-lt"/>
              </a:rPr>
              <a:t>Welke kenmerken van kwetsbare ouderen herken je?</a:t>
            </a:r>
          </a:p>
        </p:txBody>
      </p:sp>
      <p:pic>
        <p:nvPicPr>
          <p:cNvPr id="6" name="Picture 2" descr="Woman, Old, Bed, Concerns, Dependent, Dementia, Age">
            <a:extLst>
              <a:ext uri="{FF2B5EF4-FFF2-40B4-BE49-F238E27FC236}">
                <a16:creationId xmlns:a16="http://schemas.microsoft.com/office/drawing/2014/main" id="{674929A6-43FC-4CBF-91DE-7D0E7BB95D6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94612" y="1988840"/>
            <a:ext cx="3528392" cy="264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82524"/>
      </p:ext>
    </p:extLst>
  </p:cSld>
  <p:clrMapOvr>
    <a:masterClrMapping/>
  </p:clrMapOvr>
  <p:transition spd="slow" advClick="0" advTm="15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520359" y="332656"/>
            <a:ext cx="11148106" cy="718951"/>
          </a:xfrm>
        </p:spPr>
        <p:txBody>
          <a:bodyPr/>
          <a:lstStyle/>
          <a:p>
            <a:pPr marL="342797" indent="-342797"/>
            <a:r>
              <a:rPr lang="en-US" altLang="nl-NL" sz="3200" b="1" dirty="0" err="1">
                <a:solidFill>
                  <a:srgbClr val="0070C0"/>
                </a:solidFill>
              </a:rPr>
              <a:t>Terug</a:t>
            </a:r>
            <a:r>
              <a:rPr lang="en-US" altLang="nl-NL" sz="3200" b="1" dirty="0">
                <a:solidFill>
                  <a:srgbClr val="0070C0"/>
                </a:solidFill>
              </a:rPr>
              <a:t> </a:t>
            </a:r>
            <a:r>
              <a:rPr lang="en-US" altLang="nl-NL" sz="3200" b="1" dirty="0" err="1">
                <a:solidFill>
                  <a:srgbClr val="0070C0"/>
                </a:solidFill>
              </a:rPr>
              <a:t>naar</a:t>
            </a:r>
            <a:r>
              <a:rPr lang="en-US" altLang="nl-NL" sz="3200" b="1" dirty="0">
                <a:solidFill>
                  <a:srgbClr val="0070C0"/>
                </a:solidFill>
              </a:rPr>
              <a:t> c</a:t>
            </a:r>
            <a:r>
              <a:rPr altLang="nl-NL" sz="3200" b="1" dirty="0" err="1">
                <a:solidFill>
                  <a:srgbClr val="0070C0"/>
                </a:solidFill>
              </a:rPr>
              <a:t>asus</a:t>
            </a:r>
            <a:r>
              <a:rPr altLang="nl-NL" sz="3200" b="1" dirty="0">
                <a:solidFill>
                  <a:srgbClr val="0070C0"/>
                </a:solidFill>
              </a:rPr>
              <a:t> mevrouw </a:t>
            </a:r>
            <a:r>
              <a:rPr lang="en-US" altLang="nl-NL" sz="3200" b="1" dirty="0">
                <a:solidFill>
                  <a:srgbClr val="0070C0"/>
                </a:solidFill>
              </a:rPr>
              <a:t>van der Maas</a:t>
            </a:r>
            <a:r>
              <a:rPr altLang="nl-NL" sz="3200" b="1" dirty="0">
                <a:solidFill>
                  <a:srgbClr val="0070C0"/>
                </a:solidFill>
              </a:rPr>
              <a:t> (</a:t>
            </a:r>
            <a:r>
              <a:rPr lang="en-NL" altLang="nl-NL" sz="3200" b="1" dirty="0">
                <a:solidFill>
                  <a:srgbClr val="FFFF00"/>
                </a:solidFill>
              </a:rPr>
              <a:t>8</a:t>
            </a:r>
            <a:r>
              <a:rPr lang="nl-NL" altLang="nl-NL" sz="3200" b="1" dirty="0">
                <a:solidFill>
                  <a:srgbClr val="FFFF00"/>
                </a:solidFill>
              </a:rPr>
              <a:t>5</a:t>
            </a:r>
            <a:r>
              <a:rPr altLang="nl-NL" sz="3200" b="1" dirty="0">
                <a:solidFill>
                  <a:srgbClr val="0070C0"/>
                </a:solidFill>
              </a:rPr>
              <a:t>) </a:t>
            </a:r>
            <a:br>
              <a:rPr altLang="nl-NL" sz="2399" dirty="0"/>
            </a:br>
            <a:endParaRPr altLang="nl-NL"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333772" y="1425951"/>
            <a:ext cx="9505056" cy="4006097"/>
          </a:xfrm>
          <a:prstGeom prst="rect">
            <a:avLst/>
          </a:prstGeom>
          <a:noFill/>
          <a:ln w="9525">
            <a:noFill/>
            <a:miter lim="800000"/>
            <a:headEnd/>
            <a:tailEnd/>
          </a:ln>
        </p:spPr>
        <p:txBody>
          <a:bodyPr wrap="square">
            <a:spAutoFit/>
          </a:bodyPr>
          <a:lstStyle/>
          <a:p>
            <a:pPr marL="799860" lvl="1" indent="-342797" algn="l">
              <a:buFont typeface="Arial" panose="020B0604020202020204" pitchFamily="34" charset="0"/>
              <a:buChar char="•"/>
              <a:defRPr/>
            </a:pPr>
            <a:r>
              <a:rPr lang="nl-NL" sz="2399" kern="0" dirty="0">
                <a:solidFill>
                  <a:srgbClr val="FFFF00"/>
                </a:solidFill>
                <a:latin typeface="+mj-lt"/>
              </a:rPr>
              <a:t>Reuma, diabetes, CVA</a:t>
            </a:r>
          </a:p>
          <a:p>
            <a:pPr marL="799860" lvl="1" indent="-342797" algn="l">
              <a:buFont typeface="Arial" panose="020B0604020202020204" pitchFamily="34" charset="0"/>
              <a:buChar char="•"/>
              <a:defRPr/>
            </a:pPr>
            <a:r>
              <a:rPr lang="nl-NL" sz="2399" kern="0" dirty="0">
                <a:solidFill>
                  <a:srgbClr val="0070C0"/>
                </a:solidFill>
                <a:latin typeface="+mj-lt"/>
              </a:rPr>
              <a:t>Vanwege neuropathie verblijfskatheter</a:t>
            </a:r>
          </a:p>
          <a:p>
            <a:pPr marL="799860" lvl="1" indent="-342797" algn="l">
              <a:buFont typeface="Arial" panose="020B0604020202020204" pitchFamily="34" charset="0"/>
              <a:buChar char="•"/>
              <a:defRPr/>
            </a:pPr>
            <a:r>
              <a:rPr lang="nl-NL" sz="2399" kern="0" dirty="0">
                <a:solidFill>
                  <a:srgbClr val="0070C0"/>
                </a:solidFill>
                <a:latin typeface="+mj-lt"/>
              </a:rPr>
              <a:t>Voelt zich ziek en is bedlegerig</a:t>
            </a:r>
          </a:p>
          <a:p>
            <a:pPr marL="799860" lvl="1" indent="-342797" algn="l">
              <a:buFont typeface="Arial" panose="020B0604020202020204" pitchFamily="34" charset="0"/>
              <a:buChar char="•"/>
              <a:defRPr/>
            </a:pPr>
            <a:r>
              <a:rPr lang="nl-NL" sz="2399" kern="0" dirty="0">
                <a:solidFill>
                  <a:srgbClr val="FF0000"/>
                </a:solidFill>
                <a:latin typeface="+mj-lt"/>
              </a:rPr>
              <a:t>Heeft koorts</a:t>
            </a:r>
          </a:p>
          <a:p>
            <a:pPr marL="799860" lvl="1" indent="-342797" algn="l">
              <a:buFont typeface="Arial" panose="020B0604020202020204" pitchFamily="34" charset="0"/>
              <a:buChar char="•"/>
              <a:defRPr/>
            </a:pPr>
            <a:r>
              <a:rPr lang="nl-NL" sz="2399" kern="0" dirty="0">
                <a:solidFill>
                  <a:srgbClr val="FF0000"/>
                </a:solidFill>
                <a:latin typeface="+mj-lt"/>
              </a:rPr>
              <a:t>Is ernstig verward; een duidelijk delier</a:t>
            </a:r>
          </a:p>
          <a:p>
            <a:pPr marL="799860" lvl="1" indent="-342797" algn="l">
              <a:buFont typeface="Arial" panose="020B0604020202020204" pitchFamily="34" charset="0"/>
              <a:buChar char="•"/>
              <a:defRPr/>
            </a:pPr>
            <a:r>
              <a:rPr lang="nl-NL" sz="2399" kern="0" dirty="0">
                <a:solidFill>
                  <a:srgbClr val="0070C0"/>
                </a:solidFill>
                <a:latin typeface="+mj-lt"/>
              </a:rPr>
              <a:t>Drinkt minder </a:t>
            </a:r>
          </a:p>
          <a:p>
            <a:pPr marL="799860" lvl="1" indent="-342797" algn="l">
              <a:buFont typeface="Arial" panose="020B0604020202020204" pitchFamily="34" charset="0"/>
              <a:buChar char="•"/>
              <a:defRPr/>
            </a:pPr>
            <a:endParaRPr lang="nl-NL" sz="2399" kern="0" dirty="0">
              <a:solidFill>
                <a:srgbClr val="0070C0"/>
              </a:solidFill>
              <a:latin typeface="+mj-lt"/>
            </a:endParaRPr>
          </a:p>
          <a:p>
            <a:pPr marL="799860" lvl="1" indent="-342797" algn="l">
              <a:buFont typeface="Wingdings" panose="05000000000000000000" pitchFamily="2" charset="2"/>
              <a:buChar char="Ø"/>
              <a:defRPr/>
            </a:pPr>
            <a:r>
              <a:rPr lang="nl-NL" sz="2399" kern="0" dirty="0">
                <a:solidFill>
                  <a:srgbClr val="0070C0"/>
                </a:solidFill>
                <a:latin typeface="+mj-lt"/>
              </a:rPr>
              <a:t>Wat zijn </a:t>
            </a:r>
            <a:r>
              <a:rPr lang="nl-NL" sz="2399" kern="0" dirty="0">
                <a:solidFill>
                  <a:srgbClr val="FF0000"/>
                </a:solidFill>
                <a:latin typeface="+mj-lt"/>
              </a:rPr>
              <a:t>symptomen</a:t>
            </a:r>
            <a:r>
              <a:rPr lang="nl-NL" sz="2399" kern="0" dirty="0">
                <a:solidFill>
                  <a:srgbClr val="0070C0"/>
                </a:solidFill>
                <a:latin typeface="+mj-lt"/>
              </a:rPr>
              <a:t> van UWI?</a:t>
            </a:r>
          </a:p>
          <a:p>
            <a:pPr marL="799860" lvl="1" indent="-342797" algn="l">
              <a:buFont typeface="Wingdings" panose="05000000000000000000" pitchFamily="2" charset="2"/>
              <a:buChar char="Ø"/>
              <a:defRPr/>
            </a:pPr>
            <a:r>
              <a:rPr lang="nl-NL" sz="2399" kern="0" dirty="0">
                <a:solidFill>
                  <a:srgbClr val="0070C0"/>
                </a:solidFill>
                <a:latin typeface="+mj-lt"/>
              </a:rPr>
              <a:t>Welke </a:t>
            </a:r>
            <a:r>
              <a:rPr lang="nl-NL" sz="2399" kern="0" dirty="0">
                <a:solidFill>
                  <a:srgbClr val="FFFF00"/>
                </a:solidFill>
                <a:latin typeface="+mj-lt"/>
              </a:rPr>
              <a:t>kenmerken</a:t>
            </a:r>
            <a:r>
              <a:rPr lang="nl-NL" sz="2399" kern="0" dirty="0">
                <a:solidFill>
                  <a:srgbClr val="0070C0"/>
                </a:solidFill>
                <a:latin typeface="+mj-lt"/>
              </a:rPr>
              <a:t> van kwetsbare ouderen herken je?</a:t>
            </a:r>
          </a:p>
        </p:txBody>
      </p:sp>
      <p:pic>
        <p:nvPicPr>
          <p:cNvPr id="6" name="Picture 2" descr="Woman, Old, Bed, Concerns, Dependent, Dementia, Age">
            <a:extLst>
              <a:ext uri="{FF2B5EF4-FFF2-40B4-BE49-F238E27FC236}">
                <a16:creationId xmlns:a16="http://schemas.microsoft.com/office/drawing/2014/main" id="{674929A6-43FC-4CBF-91DE-7D0E7BB95D6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94612" y="1988840"/>
            <a:ext cx="3528392" cy="264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84728"/>
      </p:ext>
    </p:extLst>
  </p:cSld>
  <p:clrMapOvr>
    <a:masterClrMapping/>
  </p:clrMapOvr>
  <p:transition spd="slow" advClick="0" advTm="15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4006180" y="413032"/>
            <a:ext cx="3274208" cy="718951"/>
          </a:xfrm>
        </p:spPr>
        <p:txBody>
          <a:bodyPr/>
          <a:lstStyle/>
          <a:p>
            <a:pPr marL="342797" indent="-342797"/>
            <a:r>
              <a:rPr lang="nl-NL" altLang="nl-NL" b="1" dirty="0">
                <a:solidFill>
                  <a:srgbClr val="0070C0"/>
                </a:solidFill>
              </a:rPr>
              <a:t>V</a:t>
            </a:r>
            <a:r>
              <a:rPr altLang="nl-NL" b="1" dirty="0">
                <a:solidFill>
                  <a:srgbClr val="0070C0"/>
                </a:solidFill>
              </a:rPr>
              <a:t>ragen?</a:t>
            </a:r>
            <a:br>
              <a:rPr altLang="nl-NL" b="1" dirty="0">
                <a:solidFill>
                  <a:srgbClr val="0070C0"/>
                </a:solidFill>
              </a:rPr>
            </a:br>
            <a:endParaRPr altLang="nl-NL" b="1" dirty="0">
              <a:solidFill>
                <a:srgbClr val="0070C0"/>
              </a:solidFill>
            </a:endParaRPr>
          </a:p>
        </p:txBody>
      </p:sp>
      <p:pic>
        <p:nvPicPr>
          <p:cNvPr id="3" name="Afbeelding 2"/>
          <p:cNvPicPr>
            <a:picLocks noChangeAspect="1"/>
          </p:cNvPicPr>
          <p:nvPr/>
        </p:nvPicPr>
        <p:blipFill>
          <a:blip r:embed="rId3"/>
          <a:stretch>
            <a:fillRect/>
          </a:stretch>
        </p:blipFill>
        <p:spPr>
          <a:xfrm>
            <a:off x="2133973" y="1107463"/>
            <a:ext cx="6851628" cy="4841817"/>
          </a:xfrm>
          <a:prstGeom prst="rect">
            <a:avLst/>
          </a:prstGeom>
        </p:spPr>
      </p:pic>
    </p:spTree>
    <p:extLst>
      <p:ext uri="{BB962C8B-B14F-4D97-AF65-F5344CB8AC3E}">
        <p14:creationId xmlns:p14="http://schemas.microsoft.com/office/powerpoint/2010/main" val="2393120366"/>
      </p:ext>
    </p:extLst>
  </p:cSld>
  <p:clrMapOvr>
    <a:masterClrMapping/>
  </p:clrMapOvr>
  <p:transition spd="slow" advClick="0" advTm="1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765820" y="404664"/>
            <a:ext cx="10657184" cy="1294619"/>
          </a:xfrm>
        </p:spPr>
        <p:txBody>
          <a:bodyPr/>
          <a:lstStyle/>
          <a:p>
            <a:pPr algn="ctr" eaLnBrk="1" hangingPunct="1"/>
            <a:r>
              <a:rPr altLang="nl-NL" b="1" dirty="0">
                <a:solidFill>
                  <a:srgbClr val="0070C0"/>
                </a:solidFill>
              </a:rPr>
              <a:t>Quiz over </a:t>
            </a:r>
            <a:r>
              <a:rPr lang="en-US" altLang="nl-NL" b="1" dirty="0">
                <a:solidFill>
                  <a:srgbClr val="0070C0"/>
                </a:solidFill>
              </a:rPr>
              <a:t>UWI</a:t>
            </a:r>
            <a:r>
              <a:rPr lang="en-NL" altLang="nl-NL" b="1" dirty="0">
                <a:solidFill>
                  <a:srgbClr val="0070C0"/>
                </a:solidFill>
              </a:rPr>
              <a:t> </a:t>
            </a:r>
            <a:r>
              <a:rPr lang="nl-NL" altLang="nl-NL" b="1" dirty="0">
                <a:solidFill>
                  <a:srgbClr val="0070C0"/>
                </a:solidFill>
              </a:rPr>
              <a:t>bij kwetsbare ouderen</a:t>
            </a:r>
            <a:endParaRPr altLang="nl-NL"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405780" y="1051973"/>
            <a:ext cx="11521280" cy="4609595"/>
          </a:xfrm>
          <a:prstGeom prst="rect">
            <a:avLst/>
          </a:prstGeom>
          <a:noFill/>
          <a:ln w="9525">
            <a:noFill/>
            <a:miter lim="800000"/>
            <a:headEnd/>
            <a:tailEnd/>
          </a:ln>
        </p:spPr>
        <p:txBody>
          <a:bodyPr wrap="square">
            <a:spAutoFit/>
          </a:bodyPr>
          <a:lstStyle/>
          <a:p>
            <a:pPr algn="l">
              <a:buNone/>
              <a:defRPr/>
            </a:pPr>
            <a:r>
              <a:rPr lang="nl-NL" altLang="nl-NL" sz="2399" b="1" dirty="0">
                <a:solidFill>
                  <a:srgbClr val="0070C0"/>
                </a:solidFill>
              </a:rPr>
              <a:t>1. Wat is een urineweginfectie?</a:t>
            </a:r>
          </a:p>
          <a:p>
            <a:pPr marL="457200" indent="-457200" algn="l">
              <a:buFont typeface="+mj-lt"/>
              <a:buAutoNum type="alphaLcPeriod"/>
              <a:defRPr/>
            </a:pPr>
            <a:r>
              <a:rPr lang="nl-NL" sz="1999" kern="0" dirty="0">
                <a:solidFill>
                  <a:srgbClr val="0070C0"/>
                </a:solidFill>
                <a:latin typeface="+mj-lt"/>
              </a:rPr>
              <a:t>Een ontsteking van de urinewegen</a:t>
            </a:r>
          </a:p>
          <a:p>
            <a:pPr marL="457200" indent="-457200" algn="l">
              <a:buFont typeface="+mj-lt"/>
              <a:buAutoNum type="alphaLcPeriod"/>
              <a:defRPr/>
            </a:pPr>
            <a:r>
              <a:rPr lang="nl-NL" sz="1999" kern="0" dirty="0">
                <a:solidFill>
                  <a:srgbClr val="0070C0"/>
                </a:solidFill>
                <a:latin typeface="+mj-lt"/>
              </a:rPr>
              <a:t>Een ontsteking van de blaas</a:t>
            </a:r>
          </a:p>
          <a:p>
            <a:pPr marL="457200" indent="-457200" algn="l">
              <a:buFont typeface="+mj-lt"/>
              <a:buAutoNum type="alphaLcPeriod"/>
              <a:defRPr/>
            </a:pPr>
            <a:r>
              <a:rPr lang="nl-NL" sz="1999" kern="0" dirty="0">
                <a:solidFill>
                  <a:srgbClr val="0070C0"/>
                </a:solidFill>
                <a:latin typeface="+mj-lt"/>
              </a:rPr>
              <a:t>Een bacteriële infectie van de urinewegen</a:t>
            </a:r>
          </a:p>
          <a:p>
            <a:pPr marL="457200" indent="-457200" algn="l">
              <a:buFont typeface="+mj-lt"/>
              <a:buAutoNum type="alphaLcPeriod"/>
              <a:defRPr/>
            </a:pPr>
            <a:r>
              <a:rPr lang="nl-NL" sz="1999" kern="0" dirty="0">
                <a:solidFill>
                  <a:srgbClr val="0070C0"/>
                </a:solidFill>
                <a:latin typeface="+mj-lt"/>
              </a:rPr>
              <a:t>Een bacteriële infectie van de blaas</a:t>
            </a:r>
          </a:p>
          <a:p>
            <a:pPr algn="l">
              <a:spcBef>
                <a:spcPct val="20000"/>
              </a:spcBef>
              <a:buNone/>
              <a:defRPr/>
            </a:pPr>
            <a:endParaRPr lang="nl-NL" sz="2399" b="1" kern="0" dirty="0">
              <a:solidFill>
                <a:srgbClr val="FF0000"/>
              </a:solidFill>
              <a:latin typeface="+mj-lt"/>
            </a:endParaRPr>
          </a:p>
          <a:p>
            <a:pPr algn="l">
              <a:buNone/>
              <a:defRPr/>
            </a:pPr>
            <a:r>
              <a:rPr lang="nl-NL" sz="2399" b="1" kern="0" dirty="0">
                <a:solidFill>
                  <a:srgbClr val="0070C0"/>
                </a:solidFill>
                <a:latin typeface="+mj-lt"/>
              </a:rPr>
              <a:t>2. Aan welke kenmerken denk je bij kwetsbare ouderen?</a:t>
            </a:r>
          </a:p>
          <a:p>
            <a:pPr marL="457200" indent="-457200" algn="l">
              <a:buFont typeface="+mj-lt"/>
              <a:buAutoNum type="alphaLcPeriod"/>
              <a:defRPr/>
            </a:pPr>
            <a:r>
              <a:rPr lang="nl-NL" kern="0" dirty="0">
                <a:solidFill>
                  <a:srgbClr val="0070C0"/>
                </a:solidFill>
              </a:rPr>
              <a:t>Hoge leeftijd, meerdere ziekten tegelijkertijd</a:t>
            </a:r>
          </a:p>
          <a:p>
            <a:pPr marL="457200" indent="-457200" algn="l">
              <a:buFont typeface="+mj-lt"/>
              <a:buAutoNum type="alphaLcPeriod"/>
              <a:defRPr/>
            </a:pPr>
            <a:r>
              <a:rPr lang="nl-NL" kern="0" dirty="0">
                <a:solidFill>
                  <a:srgbClr val="0070C0"/>
                </a:solidFill>
              </a:rPr>
              <a:t>Hoge leeftijd, aandoeningen en beperkingen die met de leeftijd te maken hebben</a:t>
            </a:r>
          </a:p>
          <a:p>
            <a:pPr marL="457200" indent="-457200" algn="l">
              <a:buFont typeface="+mj-lt"/>
              <a:buAutoNum type="alphaLcPeriod"/>
              <a:defRPr/>
            </a:pPr>
            <a:r>
              <a:rPr lang="nl-NL" kern="0" dirty="0">
                <a:solidFill>
                  <a:srgbClr val="0070C0"/>
                </a:solidFill>
                <a:latin typeface="+mj-lt"/>
              </a:rPr>
              <a:t>Hoge leeftijd, het voorkomen van geriatrische syndromen, aanwezigheid verblijfskatheter</a:t>
            </a:r>
          </a:p>
          <a:p>
            <a:pPr marL="457200" indent="-457200" algn="l">
              <a:buFont typeface="+mj-lt"/>
              <a:buAutoNum type="alphaLcPeriod"/>
              <a:defRPr/>
            </a:pPr>
            <a:r>
              <a:rPr lang="nl-NL" kern="0" dirty="0">
                <a:solidFill>
                  <a:srgbClr val="0070C0"/>
                </a:solidFill>
                <a:latin typeface="+mj-lt"/>
              </a:rPr>
              <a:t>Hoge leeftijd, meerdere ziekten tegelijkertijd en toenemend functieverlies</a:t>
            </a:r>
            <a:endParaRPr lang="nl-NL" sz="2399" kern="0" dirty="0">
              <a:solidFill>
                <a:srgbClr val="0070C0"/>
              </a:solidFill>
              <a:latin typeface="+mj-lt"/>
            </a:endParaRPr>
          </a:p>
        </p:txBody>
      </p:sp>
    </p:spTree>
    <p:extLst>
      <p:ext uri="{BB962C8B-B14F-4D97-AF65-F5344CB8AC3E}">
        <p14:creationId xmlns:p14="http://schemas.microsoft.com/office/powerpoint/2010/main" val="3624522588"/>
      </p:ext>
    </p:extLst>
  </p:cSld>
  <p:clrMapOvr>
    <a:masterClrMapping/>
  </p:clrMapOvr>
  <p:transition spd="slow" advClick="0" advTm="15000"/>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765820" y="404664"/>
            <a:ext cx="10657184" cy="1294619"/>
          </a:xfrm>
        </p:spPr>
        <p:txBody>
          <a:bodyPr/>
          <a:lstStyle/>
          <a:p>
            <a:pPr algn="ctr" eaLnBrk="1" hangingPunct="1"/>
            <a:r>
              <a:rPr altLang="nl-NL" b="1" dirty="0">
                <a:solidFill>
                  <a:srgbClr val="0070C0"/>
                </a:solidFill>
              </a:rPr>
              <a:t>Quiz over </a:t>
            </a:r>
            <a:r>
              <a:rPr lang="en-US" altLang="nl-NL" b="1" dirty="0">
                <a:solidFill>
                  <a:srgbClr val="0070C0"/>
                </a:solidFill>
              </a:rPr>
              <a:t>UWI</a:t>
            </a:r>
            <a:r>
              <a:rPr lang="en-NL" altLang="nl-NL" b="1" dirty="0">
                <a:solidFill>
                  <a:srgbClr val="0070C0"/>
                </a:solidFill>
              </a:rPr>
              <a:t> </a:t>
            </a:r>
            <a:r>
              <a:rPr lang="nl-NL" altLang="nl-NL" b="1" dirty="0">
                <a:solidFill>
                  <a:srgbClr val="0070C0"/>
                </a:solidFill>
              </a:rPr>
              <a:t>bij kwetsbare ouderen</a:t>
            </a:r>
            <a:endParaRPr altLang="nl-NL"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405780" y="1051973"/>
            <a:ext cx="11521280" cy="4609595"/>
          </a:xfrm>
          <a:prstGeom prst="rect">
            <a:avLst/>
          </a:prstGeom>
          <a:noFill/>
          <a:ln w="9525">
            <a:noFill/>
            <a:miter lim="800000"/>
            <a:headEnd/>
            <a:tailEnd/>
          </a:ln>
        </p:spPr>
        <p:txBody>
          <a:bodyPr wrap="square">
            <a:spAutoFit/>
          </a:bodyPr>
          <a:lstStyle/>
          <a:p>
            <a:pPr algn="l">
              <a:buNone/>
              <a:defRPr/>
            </a:pPr>
            <a:r>
              <a:rPr lang="nl-NL" altLang="nl-NL" sz="2399" b="1" dirty="0">
                <a:solidFill>
                  <a:srgbClr val="0070C0"/>
                </a:solidFill>
              </a:rPr>
              <a:t>1. Wat is een urineweginfectie?</a:t>
            </a:r>
          </a:p>
          <a:p>
            <a:pPr marL="457200" indent="-457200" algn="l">
              <a:buFont typeface="+mj-lt"/>
              <a:buAutoNum type="alphaLcPeriod"/>
              <a:defRPr/>
            </a:pPr>
            <a:r>
              <a:rPr lang="nl-NL" sz="1999" kern="0" dirty="0">
                <a:solidFill>
                  <a:srgbClr val="0070C0"/>
                </a:solidFill>
                <a:latin typeface="+mj-lt"/>
              </a:rPr>
              <a:t>Een ontsteking van de urinewegen</a:t>
            </a:r>
          </a:p>
          <a:p>
            <a:pPr marL="457200" indent="-457200" algn="l">
              <a:buFont typeface="+mj-lt"/>
              <a:buAutoNum type="alphaLcPeriod"/>
              <a:defRPr/>
            </a:pPr>
            <a:r>
              <a:rPr lang="nl-NL" sz="1999" kern="0" dirty="0">
                <a:solidFill>
                  <a:srgbClr val="0070C0"/>
                </a:solidFill>
                <a:latin typeface="+mj-lt"/>
              </a:rPr>
              <a:t>Een ontsteking van de blaas</a:t>
            </a:r>
          </a:p>
          <a:p>
            <a:pPr marL="457200" indent="-457200" algn="l">
              <a:buFont typeface="+mj-lt"/>
              <a:buAutoNum type="alphaLcPeriod"/>
              <a:defRPr/>
            </a:pPr>
            <a:r>
              <a:rPr lang="nl-NL" sz="1999" kern="0" dirty="0">
                <a:solidFill>
                  <a:srgbClr val="0070C0"/>
                </a:solidFill>
                <a:latin typeface="+mj-lt"/>
              </a:rPr>
              <a:t>Een bacteriële infectie van de urinewegen</a:t>
            </a:r>
          </a:p>
          <a:p>
            <a:pPr marL="457200" indent="-457200" algn="l">
              <a:buFont typeface="+mj-lt"/>
              <a:buAutoNum type="alphaLcPeriod"/>
              <a:defRPr/>
            </a:pPr>
            <a:r>
              <a:rPr lang="nl-NL" sz="1999" kern="0" dirty="0">
                <a:solidFill>
                  <a:srgbClr val="0070C0"/>
                </a:solidFill>
                <a:latin typeface="+mj-lt"/>
              </a:rPr>
              <a:t>Een bacteriële infectie van de blaas</a:t>
            </a:r>
          </a:p>
          <a:p>
            <a:pPr algn="l">
              <a:spcBef>
                <a:spcPct val="20000"/>
              </a:spcBef>
              <a:buNone/>
              <a:defRPr/>
            </a:pPr>
            <a:endParaRPr lang="nl-NL" sz="2399" b="1" kern="0" dirty="0">
              <a:solidFill>
                <a:srgbClr val="FF0000"/>
              </a:solidFill>
              <a:latin typeface="+mj-lt"/>
            </a:endParaRPr>
          </a:p>
          <a:p>
            <a:pPr algn="l">
              <a:buNone/>
              <a:defRPr/>
            </a:pPr>
            <a:r>
              <a:rPr lang="nl-NL" sz="2399" b="1" kern="0" dirty="0">
                <a:solidFill>
                  <a:srgbClr val="0070C0"/>
                </a:solidFill>
                <a:latin typeface="+mj-lt"/>
              </a:rPr>
              <a:t>2. Aan welke kenmerken denk je bij kwetsbare ouderen?</a:t>
            </a:r>
          </a:p>
          <a:p>
            <a:pPr marL="457200" indent="-457200" algn="l">
              <a:buFont typeface="+mj-lt"/>
              <a:buAutoNum type="alphaLcPeriod"/>
              <a:defRPr/>
            </a:pPr>
            <a:r>
              <a:rPr lang="nl-NL" kern="0" dirty="0">
                <a:solidFill>
                  <a:srgbClr val="FF0000"/>
                </a:solidFill>
              </a:rPr>
              <a:t>Hoge leeftijd, meerdere ziekten tegelijkertijd</a:t>
            </a:r>
          </a:p>
          <a:p>
            <a:pPr marL="457200" indent="-457200" algn="l">
              <a:buFont typeface="+mj-lt"/>
              <a:buAutoNum type="alphaLcPeriod"/>
              <a:defRPr/>
            </a:pPr>
            <a:r>
              <a:rPr lang="nl-NL" kern="0" dirty="0">
                <a:solidFill>
                  <a:srgbClr val="FF0000"/>
                </a:solidFill>
              </a:rPr>
              <a:t>Hoge leeftijd, aandoeningen en beperkingen die met de leeftijd te maken hebben</a:t>
            </a:r>
          </a:p>
          <a:p>
            <a:pPr marL="457200" indent="-457200" algn="l">
              <a:buFont typeface="+mj-lt"/>
              <a:buAutoNum type="alphaLcPeriod"/>
              <a:defRPr/>
            </a:pPr>
            <a:r>
              <a:rPr lang="nl-NL" kern="0" dirty="0">
                <a:solidFill>
                  <a:srgbClr val="0070C0"/>
                </a:solidFill>
                <a:latin typeface="+mj-lt"/>
              </a:rPr>
              <a:t>Hoge leeftijd, het voorkomen van geriatrische syndromen, aanwezigheid verblijfskatheter</a:t>
            </a:r>
          </a:p>
          <a:p>
            <a:pPr marL="457200" indent="-457200" algn="l">
              <a:buFont typeface="+mj-lt"/>
              <a:buAutoNum type="alphaLcPeriod"/>
              <a:defRPr/>
            </a:pPr>
            <a:r>
              <a:rPr lang="nl-NL" kern="0" dirty="0">
                <a:solidFill>
                  <a:srgbClr val="FF0000"/>
                </a:solidFill>
                <a:latin typeface="+mj-lt"/>
              </a:rPr>
              <a:t>Hoge leeftijd, meerdere ziekten tegelijkertijd en toenemend functieverlies</a:t>
            </a:r>
            <a:endParaRPr lang="nl-NL" sz="2399" kern="0" dirty="0">
              <a:solidFill>
                <a:srgbClr val="FF0000"/>
              </a:solidFill>
              <a:latin typeface="+mj-lt"/>
            </a:endParaRPr>
          </a:p>
        </p:txBody>
      </p:sp>
    </p:spTree>
    <p:extLst>
      <p:ext uri="{BB962C8B-B14F-4D97-AF65-F5344CB8AC3E}">
        <p14:creationId xmlns:p14="http://schemas.microsoft.com/office/powerpoint/2010/main" val="3171568620"/>
      </p:ext>
    </p:extLst>
  </p:cSld>
  <p:clrMapOvr>
    <a:masterClrMapping/>
  </p:clrMapOvr>
  <p:transition spd="slow" advClick="0" advTm="1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1377888" y="620689"/>
            <a:ext cx="9433048" cy="864096"/>
          </a:xfrm>
        </p:spPr>
        <p:txBody>
          <a:bodyPr/>
          <a:lstStyle/>
          <a:p>
            <a:pPr algn="ctr" eaLnBrk="1" hangingPunct="1"/>
            <a:r>
              <a:rPr altLang="nl-NL" sz="3200" b="1" dirty="0">
                <a:solidFill>
                  <a:srgbClr val="0070C0"/>
                </a:solidFill>
              </a:rPr>
              <a:t>Quiz over </a:t>
            </a:r>
            <a:r>
              <a:rPr lang="en-US" altLang="nl-NL" sz="3200" b="1" dirty="0">
                <a:solidFill>
                  <a:srgbClr val="0070C0"/>
                </a:solidFill>
              </a:rPr>
              <a:t>UWI</a:t>
            </a:r>
            <a:r>
              <a:rPr lang="en-NL" altLang="nl-NL" sz="3200" b="1" dirty="0">
                <a:solidFill>
                  <a:srgbClr val="0070C0"/>
                </a:solidFill>
              </a:rPr>
              <a:t> </a:t>
            </a:r>
            <a:r>
              <a:rPr lang="nl-NL" altLang="nl-NL" sz="3200" b="1" dirty="0">
                <a:solidFill>
                  <a:srgbClr val="0070C0"/>
                </a:solidFill>
              </a:rPr>
              <a:t>bij kwetsbare ouderen</a:t>
            </a:r>
            <a:endParaRPr altLang="nl-NL" sz="3200"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801824" y="2348880"/>
            <a:ext cx="10585176" cy="2985433"/>
          </a:xfrm>
          <a:prstGeom prst="rect">
            <a:avLst/>
          </a:prstGeom>
          <a:noFill/>
          <a:ln w="9525">
            <a:noFill/>
            <a:miter lim="800000"/>
            <a:headEnd/>
            <a:tailEnd/>
          </a:ln>
        </p:spPr>
        <p:txBody>
          <a:bodyPr wrap="square">
            <a:spAutoFit/>
          </a:bodyPr>
          <a:lstStyle/>
          <a:p>
            <a:pPr algn="l">
              <a:buNone/>
              <a:defRPr/>
            </a:pPr>
            <a:r>
              <a:rPr lang="nl-NL" altLang="nl-NL" sz="2400" b="1" dirty="0">
                <a:solidFill>
                  <a:srgbClr val="0070C0"/>
                </a:solidFill>
              </a:rPr>
              <a:t>3. Welke bewering(en) kloppen?</a:t>
            </a:r>
            <a:endParaRPr lang="nl-NL" altLang="nl-NL" sz="2400" b="1" i="1" dirty="0">
              <a:solidFill>
                <a:srgbClr val="00B050"/>
              </a:solidFill>
            </a:endParaRPr>
          </a:p>
          <a:p>
            <a:pPr marL="457200" indent="-457200" algn="l">
              <a:buFont typeface="+mj-lt"/>
              <a:buAutoNum type="alphaLcPeriod"/>
              <a:defRPr/>
            </a:pPr>
            <a:r>
              <a:rPr lang="nl-NL" kern="0" dirty="0">
                <a:solidFill>
                  <a:srgbClr val="0070C0"/>
                </a:solidFill>
              </a:rPr>
              <a:t>Blaasontstekingen komen alleen voor bij kwetsbare oudere vrouwen</a:t>
            </a:r>
          </a:p>
          <a:p>
            <a:pPr marL="457200" indent="-457200" algn="l">
              <a:buFont typeface="+mj-lt"/>
              <a:buAutoNum type="alphaLcPeriod"/>
              <a:defRPr/>
            </a:pPr>
            <a:r>
              <a:rPr lang="nl-NL" kern="0" dirty="0">
                <a:solidFill>
                  <a:srgbClr val="0070C0"/>
                </a:solidFill>
              </a:rPr>
              <a:t>Bij kwetsbare oudere vrouwen zijn </a:t>
            </a:r>
            <a:r>
              <a:rPr lang="nl-NL" kern="0" dirty="0" err="1">
                <a:solidFill>
                  <a:srgbClr val="0070C0"/>
                </a:solidFill>
              </a:rPr>
              <a:t>UWI’s</a:t>
            </a:r>
            <a:r>
              <a:rPr lang="nl-NL" kern="0" dirty="0">
                <a:solidFill>
                  <a:srgbClr val="0070C0"/>
                </a:solidFill>
              </a:rPr>
              <a:t> altijd </a:t>
            </a:r>
            <a:r>
              <a:rPr lang="nl-NL" kern="0" dirty="0" err="1">
                <a:solidFill>
                  <a:srgbClr val="0070C0"/>
                </a:solidFill>
              </a:rPr>
              <a:t>UWI’s</a:t>
            </a:r>
            <a:r>
              <a:rPr lang="nl-NL" kern="0" dirty="0">
                <a:solidFill>
                  <a:srgbClr val="0070C0"/>
                </a:solidFill>
              </a:rPr>
              <a:t> zonder weefselinvasie</a:t>
            </a:r>
          </a:p>
          <a:p>
            <a:pPr marL="457200" indent="-457200" algn="l">
              <a:buFont typeface="+mj-lt"/>
              <a:buAutoNum type="alphaLcPeriod"/>
              <a:defRPr/>
            </a:pPr>
            <a:r>
              <a:rPr lang="nl-NL" kern="0" dirty="0">
                <a:solidFill>
                  <a:srgbClr val="0070C0"/>
                </a:solidFill>
              </a:rPr>
              <a:t>Bij kwetsbare oudere mannen zijn </a:t>
            </a:r>
            <a:r>
              <a:rPr lang="nl-NL" kern="0" dirty="0" err="1">
                <a:solidFill>
                  <a:srgbClr val="0070C0"/>
                </a:solidFill>
              </a:rPr>
              <a:t>UWI’s</a:t>
            </a:r>
            <a:r>
              <a:rPr lang="nl-NL" kern="0" dirty="0">
                <a:solidFill>
                  <a:srgbClr val="0070C0"/>
                </a:solidFill>
              </a:rPr>
              <a:t> altijd </a:t>
            </a:r>
            <a:r>
              <a:rPr lang="nl-NL" kern="0" dirty="0" err="1">
                <a:solidFill>
                  <a:srgbClr val="0070C0"/>
                </a:solidFill>
              </a:rPr>
              <a:t>UWI’s</a:t>
            </a:r>
            <a:r>
              <a:rPr lang="nl-NL" kern="0" dirty="0">
                <a:solidFill>
                  <a:srgbClr val="0070C0"/>
                </a:solidFill>
              </a:rPr>
              <a:t> met weefselinvasie</a:t>
            </a:r>
          </a:p>
          <a:p>
            <a:pPr marL="457200" indent="-457200" algn="l">
              <a:buFont typeface="+mj-lt"/>
              <a:buAutoNum type="alphaLcPeriod"/>
              <a:defRPr/>
            </a:pPr>
            <a:r>
              <a:rPr lang="nl-NL" kern="0" dirty="0">
                <a:solidFill>
                  <a:srgbClr val="0070C0"/>
                </a:solidFill>
              </a:rPr>
              <a:t>Bij kwetsbare ouderen met een verblijfskatheter zijn </a:t>
            </a:r>
            <a:r>
              <a:rPr lang="nl-NL" kern="0" dirty="0" err="1">
                <a:solidFill>
                  <a:srgbClr val="0070C0"/>
                </a:solidFill>
              </a:rPr>
              <a:t>UWI’s</a:t>
            </a:r>
            <a:r>
              <a:rPr lang="nl-NL" kern="0" dirty="0">
                <a:solidFill>
                  <a:srgbClr val="0070C0"/>
                </a:solidFill>
              </a:rPr>
              <a:t> altijd </a:t>
            </a:r>
            <a:r>
              <a:rPr lang="nl-NL" kern="0" dirty="0" err="1">
                <a:solidFill>
                  <a:srgbClr val="0070C0"/>
                </a:solidFill>
              </a:rPr>
              <a:t>UWI’s</a:t>
            </a:r>
            <a:r>
              <a:rPr lang="nl-NL" kern="0" dirty="0">
                <a:solidFill>
                  <a:srgbClr val="0070C0"/>
                </a:solidFill>
              </a:rPr>
              <a:t> met weefselinvasie</a:t>
            </a:r>
            <a:endParaRPr lang="nl-NL" kern="0" dirty="0">
              <a:solidFill>
                <a:srgbClr val="FF0000"/>
              </a:solidFill>
              <a:latin typeface="+mj-lt"/>
            </a:endParaRPr>
          </a:p>
          <a:p>
            <a:pPr algn="l">
              <a:spcBef>
                <a:spcPct val="20000"/>
              </a:spcBef>
              <a:buNone/>
              <a:defRPr/>
            </a:pPr>
            <a:endParaRPr lang="nl-NL" b="1" kern="0" dirty="0">
              <a:solidFill>
                <a:srgbClr val="FF0000"/>
              </a:solidFill>
              <a:latin typeface="+mj-lt"/>
            </a:endParaRPr>
          </a:p>
          <a:p>
            <a:pPr algn="l">
              <a:buNone/>
              <a:defRPr/>
            </a:pPr>
            <a:endParaRPr lang="nl-NL" kern="0" dirty="0">
              <a:solidFill>
                <a:srgbClr val="0070C0"/>
              </a:solidFill>
              <a:latin typeface="+mj-lt"/>
            </a:endParaRPr>
          </a:p>
        </p:txBody>
      </p:sp>
    </p:spTree>
    <p:extLst>
      <p:ext uri="{BB962C8B-B14F-4D97-AF65-F5344CB8AC3E}">
        <p14:creationId xmlns:p14="http://schemas.microsoft.com/office/powerpoint/2010/main" val="1074750939"/>
      </p:ext>
    </p:extLst>
  </p:cSld>
  <p:clrMapOvr>
    <a:masterClrMapping/>
  </p:clrMapOvr>
  <p:transition spd="slow" advClick="0" advTm="15000"/>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el 1"/>
          <p:cNvSpPr>
            <a:spLocks noGrp="1" noChangeArrowheads="1"/>
          </p:cNvSpPr>
          <p:nvPr>
            <p:ph type="title" idx="4294967295"/>
          </p:nvPr>
        </p:nvSpPr>
        <p:spPr>
          <a:xfrm>
            <a:off x="1507919" y="620688"/>
            <a:ext cx="9172987" cy="1006587"/>
          </a:xfrm>
        </p:spPr>
        <p:txBody>
          <a:bodyPr/>
          <a:lstStyle/>
          <a:p>
            <a:pPr algn="ctr" eaLnBrk="1" hangingPunct="1"/>
            <a:r>
              <a:rPr altLang="nl-NL" sz="3200" b="1" dirty="0">
                <a:solidFill>
                  <a:srgbClr val="0070C0"/>
                </a:solidFill>
              </a:rPr>
              <a:t>Quiz over </a:t>
            </a:r>
            <a:r>
              <a:rPr lang="en-US" altLang="nl-NL" sz="3200" b="1" dirty="0">
                <a:solidFill>
                  <a:srgbClr val="0070C0"/>
                </a:solidFill>
              </a:rPr>
              <a:t>UWI</a:t>
            </a:r>
            <a:r>
              <a:rPr lang="en-NL" altLang="nl-NL" sz="3200" b="1" dirty="0">
                <a:solidFill>
                  <a:srgbClr val="0070C0"/>
                </a:solidFill>
              </a:rPr>
              <a:t> </a:t>
            </a:r>
            <a:r>
              <a:rPr lang="nl-NL" altLang="nl-NL" sz="3200" b="1" dirty="0">
                <a:solidFill>
                  <a:srgbClr val="0070C0"/>
                </a:solidFill>
              </a:rPr>
              <a:t>bij kwetsbare ouderen</a:t>
            </a:r>
            <a:endParaRPr altLang="nl-NL" sz="3200" b="1" dirty="0">
              <a:solidFill>
                <a:srgbClr val="0070C0"/>
              </a:solidFill>
            </a:endParaRPr>
          </a:p>
        </p:txBody>
      </p:sp>
      <p:sp>
        <p:nvSpPr>
          <p:cNvPr id="2" name="Tekstvak 1">
            <a:extLst>
              <a:ext uri="{FF2B5EF4-FFF2-40B4-BE49-F238E27FC236}">
                <a16:creationId xmlns:a16="http://schemas.microsoft.com/office/drawing/2014/main" id="{BBA21FF0-74FC-4290-9CCC-0C9D6F7347B5}"/>
              </a:ext>
            </a:extLst>
          </p:cNvPr>
          <p:cNvSpPr txBox="1"/>
          <p:nvPr/>
        </p:nvSpPr>
        <p:spPr bwMode="auto">
          <a:xfrm>
            <a:off x="581300" y="1966189"/>
            <a:ext cx="11026225" cy="2985433"/>
          </a:xfrm>
          <a:prstGeom prst="rect">
            <a:avLst/>
          </a:prstGeom>
          <a:noFill/>
          <a:ln w="9525">
            <a:noFill/>
            <a:miter lim="800000"/>
            <a:headEnd/>
            <a:tailEnd/>
          </a:ln>
        </p:spPr>
        <p:txBody>
          <a:bodyPr wrap="square">
            <a:spAutoFit/>
          </a:bodyPr>
          <a:lstStyle/>
          <a:p>
            <a:pPr algn="l">
              <a:buNone/>
              <a:defRPr/>
            </a:pPr>
            <a:r>
              <a:rPr lang="nl-NL" altLang="nl-NL" sz="2400" b="1" dirty="0">
                <a:solidFill>
                  <a:srgbClr val="0070C0"/>
                </a:solidFill>
              </a:rPr>
              <a:t>3. Welke bewering(en) kloppen?</a:t>
            </a:r>
            <a:endParaRPr lang="nl-NL" altLang="nl-NL" sz="2400" b="1" i="1" dirty="0">
              <a:solidFill>
                <a:srgbClr val="00B050"/>
              </a:solidFill>
            </a:endParaRPr>
          </a:p>
          <a:p>
            <a:pPr marL="457200" indent="-457200" algn="l">
              <a:buFont typeface="+mj-lt"/>
              <a:buAutoNum type="alphaLcPeriod"/>
              <a:defRPr/>
            </a:pPr>
            <a:r>
              <a:rPr lang="nl-NL" kern="0" dirty="0">
                <a:solidFill>
                  <a:srgbClr val="FF0000"/>
                </a:solidFill>
              </a:rPr>
              <a:t>Blaasontstekingen komen alleen voor bij kwetsbare oudere vrouwen</a:t>
            </a:r>
          </a:p>
          <a:p>
            <a:pPr marL="457200" indent="-457200" algn="l">
              <a:buFont typeface="+mj-lt"/>
              <a:buAutoNum type="alphaLcPeriod"/>
              <a:defRPr/>
            </a:pPr>
            <a:r>
              <a:rPr lang="nl-NL" kern="0" dirty="0">
                <a:solidFill>
                  <a:srgbClr val="0070C0"/>
                </a:solidFill>
              </a:rPr>
              <a:t>Bij kwetsbare oudere vrouwen zijn </a:t>
            </a:r>
            <a:r>
              <a:rPr lang="nl-NL" kern="0" dirty="0" err="1">
                <a:solidFill>
                  <a:srgbClr val="0070C0"/>
                </a:solidFill>
              </a:rPr>
              <a:t>UWI’s</a:t>
            </a:r>
            <a:r>
              <a:rPr lang="nl-NL" kern="0" dirty="0">
                <a:solidFill>
                  <a:srgbClr val="0070C0"/>
                </a:solidFill>
              </a:rPr>
              <a:t> altijd </a:t>
            </a:r>
            <a:r>
              <a:rPr lang="nl-NL" kern="0" dirty="0" err="1">
                <a:solidFill>
                  <a:srgbClr val="0070C0"/>
                </a:solidFill>
              </a:rPr>
              <a:t>UWI’s</a:t>
            </a:r>
            <a:r>
              <a:rPr lang="nl-NL" kern="0" dirty="0">
                <a:solidFill>
                  <a:srgbClr val="0070C0"/>
                </a:solidFill>
              </a:rPr>
              <a:t> zonder weefselinvasie</a:t>
            </a:r>
          </a:p>
          <a:p>
            <a:pPr marL="457200" indent="-457200" algn="l">
              <a:buFont typeface="+mj-lt"/>
              <a:buAutoNum type="alphaLcPeriod"/>
              <a:defRPr/>
            </a:pPr>
            <a:r>
              <a:rPr lang="nl-NL" kern="0" dirty="0">
                <a:solidFill>
                  <a:srgbClr val="FF0000"/>
                </a:solidFill>
              </a:rPr>
              <a:t>Bij kwetsbare oudere mannen zijn </a:t>
            </a:r>
            <a:r>
              <a:rPr lang="nl-NL" kern="0" dirty="0" err="1">
                <a:solidFill>
                  <a:srgbClr val="FF0000"/>
                </a:solidFill>
              </a:rPr>
              <a:t>UWI’s</a:t>
            </a:r>
            <a:r>
              <a:rPr lang="nl-NL" kern="0" dirty="0">
                <a:solidFill>
                  <a:srgbClr val="FF0000"/>
                </a:solidFill>
              </a:rPr>
              <a:t> altijd </a:t>
            </a:r>
            <a:r>
              <a:rPr lang="nl-NL" kern="0" dirty="0" err="1">
                <a:solidFill>
                  <a:srgbClr val="FF0000"/>
                </a:solidFill>
              </a:rPr>
              <a:t>UWI’s</a:t>
            </a:r>
            <a:r>
              <a:rPr lang="nl-NL" kern="0" dirty="0">
                <a:solidFill>
                  <a:srgbClr val="FF0000"/>
                </a:solidFill>
              </a:rPr>
              <a:t> met weefselinvasie</a:t>
            </a:r>
          </a:p>
          <a:p>
            <a:pPr marL="457200" indent="-457200" algn="l">
              <a:buFont typeface="+mj-lt"/>
              <a:buAutoNum type="alphaLcPeriod"/>
              <a:defRPr/>
            </a:pPr>
            <a:r>
              <a:rPr lang="nl-NL" kern="0" dirty="0">
                <a:solidFill>
                  <a:srgbClr val="FF0000"/>
                </a:solidFill>
              </a:rPr>
              <a:t>Bij kwetsbare ouderen met een verblijfskatheter zijn </a:t>
            </a:r>
            <a:r>
              <a:rPr lang="nl-NL" kern="0" dirty="0" err="1">
                <a:solidFill>
                  <a:srgbClr val="FF0000"/>
                </a:solidFill>
              </a:rPr>
              <a:t>UWI’s</a:t>
            </a:r>
            <a:r>
              <a:rPr lang="nl-NL" kern="0" dirty="0">
                <a:solidFill>
                  <a:srgbClr val="FF0000"/>
                </a:solidFill>
              </a:rPr>
              <a:t> altijd </a:t>
            </a:r>
            <a:r>
              <a:rPr lang="nl-NL" kern="0" dirty="0" err="1">
                <a:solidFill>
                  <a:srgbClr val="FF0000"/>
                </a:solidFill>
              </a:rPr>
              <a:t>UWI’s</a:t>
            </a:r>
            <a:r>
              <a:rPr lang="nl-NL" kern="0" dirty="0">
                <a:solidFill>
                  <a:srgbClr val="FF0000"/>
                </a:solidFill>
              </a:rPr>
              <a:t> met weefselinvasie</a:t>
            </a:r>
            <a:endParaRPr lang="nl-NL" kern="0" dirty="0">
              <a:solidFill>
                <a:srgbClr val="FF0000"/>
              </a:solidFill>
              <a:latin typeface="+mj-lt"/>
            </a:endParaRPr>
          </a:p>
          <a:p>
            <a:pPr algn="l">
              <a:spcBef>
                <a:spcPct val="20000"/>
              </a:spcBef>
              <a:buNone/>
              <a:defRPr/>
            </a:pPr>
            <a:endParaRPr lang="nl-NL" b="1" kern="0" dirty="0">
              <a:solidFill>
                <a:srgbClr val="FF0000"/>
              </a:solidFill>
              <a:latin typeface="+mj-lt"/>
            </a:endParaRPr>
          </a:p>
          <a:p>
            <a:pPr algn="l">
              <a:buNone/>
              <a:defRPr/>
            </a:pPr>
            <a:endParaRPr lang="nl-NL" kern="0" dirty="0">
              <a:solidFill>
                <a:srgbClr val="0070C0"/>
              </a:solidFill>
              <a:latin typeface="+mj-lt"/>
            </a:endParaRPr>
          </a:p>
        </p:txBody>
      </p:sp>
    </p:spTree>
    <p:extLst>
      <p:ext uri="{BB962C8B-B14F-4D97-AF65-F5344CB8AC3E}">
        <p14:creationId xmlns:p14="http://schemas.microsoft.com/office/powerpoint/2010/main" val="4150975351"/>
      </p:ext>
    </p:extLst>
  </p:cSld>
  <p:clrMapOvr>
    <a:masterClrMapping/>
  </p:clrMapOvr>
  <p:transition spd="slow" advClick="0" advTm="1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BB26294-E333-48E8-8659-8E435A79042B}"/>
              </a:ext>
            </a:extLst>
          </p:cNvPr>
          <p:cNvPicPr>
            <a:picLocks noChangeAspect="1"/>
          </p:cNvPicPr>
          <p:nvPr/>
        </p:nvPicPr>
        <p:blipFill>
          <a:blip r:embed="rId3"/>
          <a:stretch>
            <a:fillRect/>
          </a:stretch>
        </p:blipFill>
        <p:spPr>
          <a:xfrm>
            <a:off x="1187002" y="538124"/>
            <a:ext cx="9814820" cy="5267140"/>
          </a:xfrm>
          <a:prstGeom prst="rect">
            <a:avLst/>
          </a:prstGeom>
        </p:spPr>
      </p:pic>
    </p:spTree>
    <p:extLst>
      <p:ext uri="{BB962C8B-B14F-4D97-AF65-F5344CB8AC3E}">
        <p14:creationId xmlns:p14="http://schemas.microsoft.com/office/powerpoint/2010/main" val="293897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010DD7A-D14A-4732-B6D4-8E42F10E9A00}"/>
              </a:ext>
            </a:extLst>
          </p:cNvPr>
          <p:cNvPicPr>
            <a:picLocks noChangeAspect="1"/>
          </p:cNvPicPr>
          <p:nvPr/>
        </p:nvPicPr>
        <p:blipFill>
          <a:blip r:embed="rId3"/>
          <a:stretch>
            <a:fillRect/>
          </a:stretch>
        </p:blipFill>
        <p:spPr>
          <a:xfrm>
            <a:off x="2133972" y="458670"/>
            <a:ext cx="7416824" cy="5562618"/>
          </a:xfrm>
          <a:prstGeom prst="rect">
            <a:avLst/>
          </a:prstGeom>
        </p:spPr>
      </p:pic>
    </p:spTree>
    <p:extLst>
      <p:ext uri="{BB962C8B-B14F-4D97-AF65-F5344CB8AC3E}">
        <p14:creationId xmlns:p14="http://schemas.microsoft.com/office/powerpoint/2010/main" val="1297799889"/>
      </p:ext>
    </p:extLst>
  </p:cSld>
  <p:clrMapOvr>
    <a:masterClrMapping/>
  </p:clrMapOvr>
</p:sld>
</file>

<file path=ppt/theme/theme1.xml><?xml version="1.0" encoding="utf-8"?>
<a:theme xmlns:a="http://schemas.openxmlformats.org/drawingml/2006/main" name="VER-presentatie-v4">
  <a:themeElements>
    <a:clrScheme name="">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CF691E"/>
          </a:buClr>
          <a:buSzTx/>
          <a:buFontTx/>
          <a:buChar char="•"/>
          <a:tabLst/>
          <a:defRPr kumimoji="0" lang="nl-NL"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CF691E"/>
          </a:buClr>
          <a:buSzTx/>
          <a:buFontTx/>
          <a:buChar char="•"/>
          <a:tabLst/>
          <a:defRPr kumimoji="0" lang="nl-NL" sz="2000" b="0" i="0" u="none" strike="noStrike" cap="none" normalizeH="0" baseline="0" smtClean="0">
            <a:ln>
              <a:noFill/>
            </a:ln>
            <a:solidFill>
              <a:schemeClr val="tx1"/>
            </a:solidFill>
            <a:effectLst/>
            <a:latin typeface="Verdana" pitchFamily="34" charset="0"/>
          </a:defRPr>
        </a:defPPr>
      </a:lstStyle>
    </a:lnDef>
    <a:txDef>
      <a:spPr bwMode="auto">
        <a:noFill/>
        <a:ln w="9525">
          <a:noFill/>
          <a:miter lim="800000"/>
          <a:headEnd/>
          <a:tailEnd/>
        </a:ln>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None/>
          <a:tabLst/>
          <a:defRPr kumimoji="0" sz="4000" b="0" i="0" u="none" strike="noStrike" kern="0" cap="none" spc="0" normalizeH="0" baseline="0" noProof="0" dirty="0" smtClean="0">
            <a:ln>
              <a:noFill/>
            </a:ln>
            <a:solidFill>
              <a:schemeClr val="bg1"/>
            </a:solidFill>
            <a:effectLst/>
            <a:uLnTx/>
            <a:uFillTx/>
            <a:latin typeface="+mj-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VER-presentatie-v4.pot</Template>
  <TotalTime>3240</TotalTime>
  <Words>2718</Words>
  <Application>Microsoft Office PowerPoint</Application>
  <PresentationFormat>Aangepast</PresentationFormat>
  <Paragraphs>361</Paragraphs>
  <Slides>37</Slides>
  <Notes>37</Notes>
  <HiddenSlides>6</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37</vt:i4>
      </vt:variant>
    </vt:vector>
  </HeadingPairs>
  <TitlesOfParts>
    <vt:vector size="41" baseType="lpstr">
      <vt:lpstr>Arial</vt:lpstr>
      <vt:lpstr>Verdana</vt:lpstr>
      <vt:lpstr>Wingdings</vt:lpstr>
      <vt:lpstr>VER-presentatie-v4</vt:lpstr>
      <vt:lpstr>Urineweginfecties (UWI) bij kwetsbare ouderen</vt:lpstr>
      <vt:lpstr>Vandaag klinische les over UWI</vt:lpstr>
      <vt:lpstr>Casus mevrouw van Waal (78)  </vt:lpstr>
      <vt:lpstr>Quiz over UWI bij kwetsbare ouderen</vt:lpstr>
      <vt:lpstr>Quiz over UWI bij kwetsbare ouderen</vt:lpstr>
      <vt:lpstr>Quiz over UWI bij kwetsbare ouderen</vt:lpstr>
      <vt:lpstr>Quiz over UWI bij kwetsbare ouderen</vt:lpstr>
      <vt:lpstr>PowerPoint-presentatie</vt:lpstr>
      <vt:lpstr>PowerPoint-presentatie</vt:lpstr>
      <vt:lpstr>Vervolg quiz over UWI bij kwetsbare ouderen</vt:lpstr>
      <vt:lpstr>Vervolg quiz over UWI bij kwetsbare ouderen</vt:lpstr>
      <vt:lpstr>Wanneer denken aan UWI bij kwetsbare ouderen zonder verblijfskatheter?</vt:lpstr>
      <vt:lpstr>Wanneer niet denken aan UWI bij kwetsbare ouderen zonder verblijfskatheter?</vt:lpstr>
      <vt:lpstr>Informatie van belang voor arts om diagnose UWI te kunnen stellen</vt:lpstr>
      <vt:lpstr>Hoe stelt de arts UWI vast bij kwetsbare ouderen zonder verblijfskatheter?</vt:lpstr>
      <vt:lpstr>Casus mevrouw van der Maas (85)  </vt:lpstr>
      <vt:lpstr>Quiz over urineweginfectie bij kwetsbare ouderen met verblijfskatheter</vt:lpstr>
      <vt:lpstr>Quiz over urineweginfectie bij kwetsbare ouderen met verblijfskatheter</vt:lpstr>
      <vt:lpstr>Wanneer denken aan UWI bij kwetsbare ouderen met verblijfskatheter?</vt:lpstr>
      <vt:lpstr>Vervolg quiz urineweginfectie kwetsbare ouderen </vt:lpstr>
      <vt:lpstr>Vervolg quiz urineweginfectie kwetsbare ouderen </vt:lpstr>
      <vt:lpstr>Hoe stelt de arts UWI vast bij kwetsbare ouderen met verblijfskatheter?</vt:lpstr>
      <vt:lpstr>Behandeling UWI bij kwetsbare ouderen zonder verblijfskatheter</vt:lpstr>
      <vt:lpstr>Wat te doen bij afwachtend beleid</vt:lpstr>
      <vt:lpstr>Wanneer weer een arts nodig?</vt:lpstr>
      <vt:lpstr>Helpen antibiotica altijd?</vt:lpstr>
      <vt:lpstr>PowerPoint-presentatie</vt:lpstr>
      <vt:lpstr>Incontinentie: Manieren om urinemonsters af te nemen</vt:lpstr>
      <vt:lpstr>Verblijfskatheter: Urinemonsters afnemen Wat te doen als catheter moet blijven?</vt:lpstr>
      <vt:lpstr>Verblijfskatheter: Urinemonsters afnemen Wat te doen als catheter niet meer nodig is?</vt:lpstr>
      <vt:lpstr>Wat helpt om UWI’s te voorkomen? </vt:lpstr>
      <vt:lpstr>Wat helpt niet om UWI’s te voorkomen?</vt:lpstr>
      <vt:lpstr>Terug naar casus mevrouw van Waal (78)  </vt:lpstr>
      <vt:lpstr>Terug naar casus mevrouw van Waal (78)  </vt:lpstr>
      <vt:lpstr>Terug naar casus mevrouw van der Maas (85)  </vt:lpstr>
      <vt:lpstr>Terug naar casus mevrouw van der Maas (85)  </vt:lpstr>
      <vt:lpstr>Vragen? </vt:lpstr>
    </vt:vector>
  </TitlesOfParts>
  <Company>Arnhem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Het Lab</dc:creator>
  <cp:lastModifiedBy>Marieke Hermsen</cp:lastModifiedBy>
  <cp:revision>215</cp:revision>
  <cp:lastPrinted>2018-10-25T15:17:53Z</cp:lastPrinted>
  <dcterms:created xsi:type="dcterms:W3CDTF">2011-06-28T09:46:11Z</dcterms:created>
  <dcterms:modified xsi:type="dcterms:W3CDTF">2019-02-19T15:40:16Z</dcterms:modified>
</cp:coreProperties>
</file>