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VUMC-CL-FS02-08\emgo$\projecten\Leren%20van%20Data\COVID-19\Artikel\Artikel%205%20TvO\Grafiek%20overlijdenspercentage%20golve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02028852232887E-2"/>
          <c:y val="5.0925925925925923E-2"/>
          <c:w val="0.64727472624679305"/>
          <c:h val="0.791920816235998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Overlijdingsrisico!$B$2</c:f>
              <c:strCache>
                <c:ptCount val="1"/>
                <c:pt idx="0">
                  <c:v>COVID-19 bevestigd na klinische verdenking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0F-4AC5-B343-CBD1D149BA2A}"/>
              </c:ext>
            </c:extLst>
          </c:dPt>
          <c:dPt>
            <c:idx val="1"/>
            <c:invertIfNegative val="0"/>
            <c:bubble3D val="0"/>
            <c:spPr>
              <a:pattFill prst="ltHorz">
                <a:fgClr>
                  <a:schemeClr val="bg1">
                    <a:lumMod val="50000"/>
                  </a:schemeClr>
                </a:fgClr>
                <a:bgClr>
                  <a:schemeClr val="bg1"/>
                </a:bgClr>
              </a:patt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0F-4AC5-B343-CBD1D149BA2A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0F-4AC5-B343-CBD1D149BA2A}"/>
              </c:ext>
            </c:extLst>
          </c:dPt>
          <c:dPt>
            <c:idx val="3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0F-4AC5-B343-CBD1D149BA2A}"/>
              </c:ext>
            </c:extLst>
          </c:dPt>
          <c:dPt>
            <c:idx val="4"/>
            <c:invertIfNegative val="0"/>
            <c:bubble3D val="0"/>
            <c:spPr>
              <a:solidFill>
                <a:schemeClr val="bg1">
                  <a:lumMod val="50000"/>
                </a:schemeClr>
              </a:solid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60F-4AC5-B343-CBD1D149BA2A}"/>
              </c:ext>
            </c:extLst>
          </c:dPt>
          <c:dLbls>
            <c:dLbl>
              <c:idx val="2"/>
              <c:layout>
                <c:manualLayout>
                  <c:x val="-4.4387433690483697E-17"/>
                  <c:y val="-3.9123630672926448E-3"/>
                </c:manualLayout>
              </c:layout>
              <c:spPr>
                <a:solidFill>
                  <a:schemeClr val="bg1"/>
                </a:solidFill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nl-N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560F-4AC5-B343-CBD1D149BA2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Overlijdingsrisico!$A$3:$A$7</c:f>
              <c:strCache>
                <c:ptCount val="5"/>
                <c:pt idx="0">
                  <c:v>1e golf</c:v>
                </c:pt>
                <c:pt idx="1">
                  <c:v>2e golf               </c:v>
                </c:pt>
                <c:pt idx="2">
                  <c:v>4e golf
(gevaccineerd)</c:v>
                </c:pt>
                <c:pt idx="3">
                  <c:v>5e golf
(geboosterd, 1e analyseperiode)</c:v>
                </c:pt>
                <c:pt idx="4">
                  <c:v>5e golf
(geboosterd, 2e analyseperiode)</c:v>
                </c:pt>
              </c:strCache>
            </c:strRef>
          </c:cat>
          <c:val>
            <c:numRef>
              <c:f>Overlijdingsrisico!$B$3:$B$7</c:f>
              <c:numCache>
                <c:formatCode>0%</c:formatCode>
                <c:ptCount val="5"/>
                <c:pt idx="0">
                  <c:v>0.42</c:v>
                </c:pt>
                <c:pt idx="1">
                  <c:v>0.22</c:v>
                </c:pt>
                <c:pt idx="2">
                  <c:v>0.27</c:v>
                </c:pt>
                <c:pt idx="3">
                  <c:v>0.12</c:v>
                </c:pt>
                <c:pt idx="4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60F-4AC5-B343-CBD1D149BA2A}"/>
            </c:ext>
          </c:extLst>
        </c:ser>
        <c:ser>
          <c:idx val="1"/>
          <c:order val="1"/>
          <c:tx>
            <c:strRef>
              <c:f>Overlijdingsrisico!$C$2</c:f>
              <c:strCache>
                <c:ptCount val="1"/>
                <c:pt idx="0">
                  <c:v>COVID-19 uitgesloten na klinische verdenking</c:v>
                </c:pt>
              </c:strCache>
            </c:strRef>
          </c:tx>
          <c:spPr>
            <a:pattFill prst="ltUpDiag">
              <a:fgClr>
                <a:schemeClr val="tx1">
                  <a:lumMod val="50000"/>
                  <a:lumOff val="50000"/>
                </a:schemeClr>
              </a:fgClr>
              <a:bgClr>
                <a:schemeClr val="bg1"/>
              </a:bgClr>
            </a:pattFill>
            <a:ln>
              <a:solidFill>
                <a:sysClr val="windowText" lastClr="000000"/>
              </a:solidFill>
            </a:ln>
            <a:effectLst/>
          </c:spPr>
          <c:invertIfNegative val="0"/>
          <c:dPt>
            <c:idx val="2"/>
            <c:invertIfNegative val="1"/>
            <c:bubble3D val="0"/>
            <c:spPr>
              <a:pattFill prst="ltUpDiag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560F-4AC5-B343-CBD1D149BA2A}"/>
              </c:ext>
            </c:extLst>
          </c:dPt>
          <c:dPt>
            <c:idx val="3"/>
            <c:invertIfNegative val="0"/>
            <c:bubble3D val="0"/>
            <c:spPr>
              <a:pattFill prst="ltUpDiag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560F-4AC5-B343-CBD1D149BA2A}"/>
              </c:ext>
            </c:extLst>
          </c:dPt>
          <c:dPt>
            <c:idx val="4"/>
            <c:invertIfNegative val="0"/>
            <c:bubble3D val="0"/>
            <c:spPr>
              <a:pattFill prst="ltUpDiag">
                <a:fgClr>
                  <a:schemeClr val="tx1">
                    <a:lumMod val="50000"/>
                    <a:lumOff val="50000"/>
                  </a:schemeClr>
                </a:fgClr>
                <a:bgClr>
                  <a:schemeClr val="bg1"/>
                </a:bgClr>
              </a:pattFill>
              <a:ln>
                <a:solidFill>
                  <a:sysClr val="windowText" lastClr="00000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560F-4AC5-B343-CBD1D149BA2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Overlijdingsrisico!$A$3:$A$7</c:f>
              <c:strCache>
                <c:ptCount val="5"/>
                <c:pt idx="0">
                  <c:v>1e golf</c:v>
                </c:pt>
                <c:pt idx="1">
                  <c:v>2e golf               </c:v>
                </c:pt>
                <c:pt idx="2">
                  <c:v>4e golf
(gevaccineerd)</c:v>
                </c:pt>
                <c:pt idx="3">
                  <c:v>5e golf
(geboosterd, 1e analyseperiode)</c:v>
                </c:pt>
                <c:pt idx="4">
                  <c:v>5e golf
(geboosterd, 2e analyseperiode)</c:v>
                </c:pt>
              </c:strCache>
            </c:strRef>
          </c:cat>
          <c:val>
            <c:numRef>
              <c:f>Overlijdingsrisico!$C$3:$C$7</c:f>
              <c:numCache>
                <c:formatCode>General</c:formatCode>
                <c:ptCount val="5"/>
                <c:pt idx="0" formatCode="0%">
                  <c:v>0.15</c:v>
                </c:pt>
                <c:pt idx="2" formatCode="0%">
                  <c:v>0.1</c:v>
                </c:pt>
                <c:pt idx="3" formatCode="0%">
                  <c:v>0.13</c:v>
                </c:pt>
                <c:pt idx="4" formatCode="0%">
                  <c:v>0.13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560F-4AC5-B343-CBD1D149BA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axId val="486666544"/>
        <c:axId val="486666216"/>
      </c:barChart>
      <c:catAx>
        <c:axId val="486666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86666216"/>
        <c:crosses val="autoZero"/>
        <c:auto val="1"/>
        <c:lblAlgn val="ctr"/>
        <c:lblOffset val="100"/>
        <c:noMultiLvlLbl val="0"/>
      </c:catAx>
      <c:valAx>
        <c:axId val="486666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48666654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3175">
      <a:solidFill>
        <a:schemeClr val="tx1">
          <a:lumMod val="50000"/>
          <a:lumOff val="50000"/>
        </a:schemeClr>
      </a:solidFill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746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3963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0896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927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64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210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55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133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091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449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238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CD307-8EC1-4893-80F4-A3FACE2F0427}" type="datetimeFigureOut">
              <a:rPr lang="nl-NL" smtClean="0"/>
              <a:t>2-8-2022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788B4-1F01-46D5-82E0-80F4E127B2B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5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vak 8"/>
          <p:cNvSpPr txBox="1"/>
          <p:nvPr/>
        </p:nvSpPr>
        <p:spPr>
          <a:xfrm>
            <a:off x="8707121" y="2689952"/>
            <a:ext cx="239630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COVID-uitgesloten na klinische verdenking</a:t>
            </a:r>
            <a:endParaRPr lang="nl-NL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5647" y="2043820"/>
            <a:ext cx="171474" cy="15242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5647" y="2367661"/>
            <a:ext cx="171474" cy="1619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</p:pic>
      <p:sp>
        <p:nvSpPr>
          <p:cNvPr id="7" name="Tekstvak 6"/>
          <p:cNvSpPr txBox="1"/>
          <p:nvPr/>
        </p:nvSpPr>
        <p:spPr>
          <a:xfrm>
            <a:off x="8707121" y="2000287"/>
            <a:ext cx="24833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COVID-bevestigd na klinische verdenking of BCO</a:t>
            </a:r>
            <a:endParaRPr lang="nl-NL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8707121" y="2325951"/>
            <a:ext cx="2126343" cy="239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COVID-bevestigd na klinische verdenking</a:t>
            </a:r>
            <a:endParaRPr lang="nl-NL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799577" y="1528060"/>
            <a:ext cx="8350685" cy="254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1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Figuur 2: Overlijdensrisico binnen 30 dagen in de verschillende golven.</a:t>
            </a:r>
            <a:endParaRPr lang="nl-NL" sz="1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465881"/>
              </p:ext>
            </p:extLst>
          </p:nvPr>
        </p:nvGraphicFramePr>
        <p:xfrm>
          <a:off x="850582" y="1805940"/>
          <a:ext cx="10490836" cy="3246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1" name="char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41910" y="2718972"/>
            <a:ext cx="172889" cy="17279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232489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36BE09FA0E2D47A6DC9D32A9E21B54" ma:contentTypeVersion="16" ma:contentTypeDescription="Een nieuw document maken." ma:contentTypeScope="" ma:versionID="cb09e0fd49085a7a518869e0827fda2a">
  <xsd:schema xmlns:xsd="http://www.w3.org/2001/XMLSchema" xmlns:xs="http://www.w3.org/2001/XMLSchema" xmlns:p="http://schemas.microsoft.com/office/2006/metadata/properties" xmlns:ns2="8ad550fd-187e-4b83-ba44-a959cce5414e" xmlns:ns3="169e75ab-bb0a-4418-8bd5-34e7c0f8a594" xmlns:ns4="30e82b33-7580-44b5-88cd-d96e7c6bc58c" targetNamespace="http://schemas.microsoft.com/office/2006/metadata/properties" ma:root="true" ma:fieldsID="4140aecb63f37e63bf7caae26d3d5d1a" ns2:_="" ns3:_="" ns4:_="">
    <xsd:import namespace="8ad550fd-187e-4b83-ba44-a959cce5414e"/>
    <xsd:import namespace="169e75ab-bb0a-4418-8bd5-34e7c0f8a594"/>
    <xsd:import namespace="30e82b33-7580-44b5-88cd-d96e7c6bc58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550fd-187e-4b83-ba44-a959cce541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0bc583ce-eac0-4a3a-afa7-ed400a9487a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75ab-bb0a-4418-8bd5-34e7c0f8a59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e82b33-7580-44b5-88cd-d96e7c6bc58c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86105e42-b74f-44fa-bf72-4eafa96eed1d}" ma:internalName="TaxCatchAll" ma:showField="CatchAllData" ma:web="30e82b33-7580-44b5-88cd-d96e7c6bc58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8B0629-9E29-4928-91B6-C048B3659C6C}"/>
</file>

<file path=customXml/itemProps2.xml><?xml version="1.0" encoding="utf-8"?>
<ds:datastoreItem xmlns:ds="http://schemas.openxmlformats.org/officeDocument/2006/customXml" ds:itemID="{4B6A377F-BB1C-48EB-A6E9-7DD83F9885EF}"/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27</Words>
  <Application>Microsoft Office PowerPoint</Application>
  <PresentationFormat>Breedbeeld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Kantoorthema</vt:lpstr>
      <vt:lpstr>PowerPoint-presentatie</vt:lpstr>
    </vt:vector>
  </TitlesOfParts>
  <Company>VUmc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Joling, K.J. (Karlijn)</dc:creator>
  <cp:lastModifiedBy>Joling, K.J. (Karlijn)</cp:lastModifiedBy>
  <cp:revision>3</cp:revision>
  <dcterms:created xsi:type="dcterms:W3CDTF">2022-07-28T12:58:15Z</dcterms:created>
  <dcterms:modified xsi:type="dcterms:W3CDTF">2022-08-02T08:51:10Z</dcterms:modified>
</cp:coreProperties>
</file>