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olors1.xml" ContentType="application/vnd.ms-office.chartcolorstyl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1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UMC-CL-FS02-08\emgo$\projecten\Leren%20van%20Data\COVID-19\Artikel\Artikel%205%20TvO\Grafiek%20symptomen%20golv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057775090670778E-2"/>
          <c:y val="0.11858200626860001"/>
          <c:w val="0.94982352501108813"/>
          <c:h val="0.61877023246058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Alles!$H$70</c:f>
              <c:strCache>
                <c:ptCount val="1"/>
                <c:pt idx="0">
                  <c:v>1e golf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8"/>
              <c:layout>
                <c:manualLayout>
                  <c:x val="-8.8869439293088423E-17"/>
                  <c:y val="-9.42367662888621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204E-4E06-9A40-F5D8D91304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Alles!$G$71:$G$83</c:f>
              <c:strCache>
                <c:ptCount val="13"/>
                <c:pt idx="0">
                  <c:v>Hoesten</c:v>
                </c:pt>
                <c:pt idx="1">
                  <c:v>Koorts</c:v>
                </c:pt>
                <c:pt idx="2">
                  <c:v>Kortademigheid</c:v>
                </c:pt>
                <c:pt idx="3">
                  <c:v>Delier/verwardheid</c:v>
                </c:pt>
                <c:pt idx="4">
                  <c:v>Keelpijn</c:v>
                </c:pt>
                <c:pt idx="5">
                  <c:v>O2-saturatie verlaagd</c:v>
                </c:pt>
                <c:pt idx="6">
                  <c:v>Vermoeidheid*</c:v>
                </c:pt>
                <c:pt idx="7">
                  <c:v>Verkoudheid*</c:v>
                </c:pt>
                <c:pt idx="8">
                  <c:v>Malaise*</c:v>
                </c:pt>
                <c:pt idx="9">
                  <c:v>Diarree*</c:v>
                </c:pt>
                <c:pt idx="10">
                  <c:v>Misselijkheid*</c:v>
                </c:pt>
                <c:pt idx="11">
                  <c:v>Verminderde eetlust*</c:v>
                </c:pt>
                <c:pt idx="12">
                  <c:v>Hoofdpijn*</c:v>
                </c:pt>
              </c:strCache>
            </c:strRef>
          </c:cat>
          <c:val>
            <c:numRef>
              <c:f>Alles!$H$71:$H$83</c:f>
              <c:numCache>
                <c:formatCode>0%</c:formatCode>
                <c:ptCount val="13"/>
                <c:pt idx="0">
                  <c:v>0.65</c:v>
                </c:pt>
                <c:pt idx="1">
                  <c:v>0.7</c:v>
                </c:pt>
                <c:pt idx="2">
                  <c:v>0.33</c:v>
                </c:pt>
                <c:pt idx="3">
                  <c:v>0.28000000000000003</c:v>
                </c:pt>
                <c:pt idx="4">
                  <c:v>0.1</c:v>
                </c:pt>
                <c:pt idx="5">
                  <c:v>0.48</c:v>
                </c:pt>
                <c:pt idx="6">
                  <c:v>0.21</c:v>
                </c:pt>
                <c:pt idx="7">
                  <c:v>0.16</c:v>
                </c:pt>
                <c:pt idx="8">
                  <c:v>0.15</c:v>
                </c:pt>
                <c:pt idx="9">
                  <c:v>0.14000000000000001</c:v>
                </c:pt>
                <c:pt idx="10">
                  <c:v>0.11</c:v>
                </c:pt>
                <c:pt idx="11">
                  <c:v>0.1</c:v>
                </c:pt>
                <c:pt idx="1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4E-4E06-9A40-F5D8D9130424}"/>
            </c:ext>
          </c:extLst>
        </c:ser>
        <c:ser>
          <c:idx val="1"/>
          <c:order val="1"/>
          <c:tx>
            <c:strRef>
              <c:f>Alles!$I$70</c:f>
              <c:strCache>
                <c:ptCount val="1"/>
                <c:pt idx="0">
                  <c:v>2e golf</c:v>
                </c:pt>
              </c:strCache>
            </c:strRef>
          </c:tx>
          <c:spPr>
            <a:pattFill prst="ltUp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3.635609969472326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7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04E-4E06-9A40-F5D8D9130424}"/>
                </c:ext>
              </c:extLst>
            </c:dLbl>
            <c:dLbl>
              <c:idx val="1"/>
              <c:layout>
                <c:manualLayout>
                  <c:x val="2.4237399796482179E-3"/>
                  <c:y val="-5.75884696873886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04E-4E06-9A40-F5D8D9130424}"/>
                </c:ext>
              </c:extLst>
            </c:dLbl>
            <c:dLbl>
              <c:idx val="2"/>
              <c:layout>
                <c:manualLayout>
                  <c:x val="4.847479959296391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04E-4E06-9A40-F5D8D9130424}"/>
                </c:ext>
              </c:extLst>
            </c:dLbl>
            <c:dLbl>
              <c:idx val="5"/>
              <c:layout>
                <c:manualLayout>
                  <c:x val="2.42373997964812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04E-4E06-9A40-F5D8D9130424}"/>
                </c:ext>
              </c:extLst>
            </c:dLbl>
            <c:dLbl>
              <c:idx val="6"/>
              <c:layout>
                <c:manualLayout>
                  <c:x val="0"/>
                  <c:y val="-1.25649021718482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04E-4E06-9A40-F5D8D9130424}"/>
                </c:ext>
              </c:extLst>
            </c:dLbl>
            <c:dLbl>
              <c:idx val="8"/>
              <c:layout>
                <c:manualLayout>
                  <c:x val="4.7711416832578207E-8"/>
                  <c:y val="4.711838314443109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94085845434857E-2"/>
                      <c:h val="3.9406798106756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204E-4E06-9A40-F5D8D9130424}"/>
                </c:ext>
              </c:extLst>
            </c:dLbl>
            <c:dLbl>
              <c:idx val="9"/>
              <c:layout>
                <c:manualLayout>
                  <c:x val="1.21186998982402E-3"/>
                  <c:y val="6.28245108592402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204E-4E06-9A40-F5D8D9130424}"/>
                </c:ext>
              </c:extLst>
            </c:dLbl>
            <c:dLbl>
              <c:idx val="11"/>
              <c:layout>
                <c:manualLayout>
                  <c:x val="2.4237399796480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04E-4E06-9A40-F5D8D91304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Alles!$G$71:$G$83</c:f>
              <c:strCache>
                <c:ptCount val="13"/>
                <c:pt idx="0">
                  <c:v>Hoesten</c:v>
                </c:pt>
                <c:pt idx="1">
                  <c:v>Koorts</c:v>
                </c:pt>
                <c:pt idx="2">
                  <c:v>Kortademigheid</c:v>
                </c:pt>
                <c:pt idx="3">
                  <c:v>Delier/verwardheid</c:v>
                </c:pt>
                <c:pt idx="4">
                  <c:v>Keelpijn</c:v>
                </c:pt>
                <c:pt idx="5">
                  <c:v>O2-saturatie verlaagd</c:v>
                </c:pt>
                <c:pt idx="6">
                  <c:v>Vermoeidheid*</c:v>
                </c:pt>
                <c:pt idx="7">
                  <c:v>Verkoudheid*</c:v>
                </c:pt>
                <c:pt idx="8">
                  <c:v>Malaise*</c:v>
                </c:pt>
                <c:pt idx="9">
                  <c:v>Diarree*</c:v>
                </c:pt>
                <c:pt idx="10">
                  <c:v>Misselijkheid*</c:v>
                </c:pt>
                <c:pt idx="11">
                  <c:v>Verminderde eetlust*</c:v>
                </c:pt>
                <c:pt idx="12">
                  <c:v>Hoofdpijn*</c:v>
                </c:pt>
              </c:strCache>
            </c:strRef>
          </c:cat>
          <c:val>
            <c:numRef>
              <c:f>Alles!$I$71:$I$83</c:f>
              <c:numCache>
                <c:formatCode>0%</c:formatCode>
                <c:ptCount val="13"/>
                <c:pt idx="0">
                  <c:v>0.42</c:v>
                </c:pt>
                <c:pt idx="1">
                  <c:v>0.32</c:v>
                </c:pt>
                <c:pt idx="2">
                  <c:v>0.24</c:v>
                </c:pt>
                <c:pt idx="3">
                  <c:v>0.16</c:v>
                </c:pt>
                <c:pt idx="4">
                  <c:v>7.0000000000000007E-2</c:v>
                </c:pt>
                <c:pt idx="5">
                  <c:v>0.28999999999999998</c:v>
                </c:pt>
                <c:pt idx="6">
                  <c:v>0.22</c:v>
                </c:pt>
                <c:pt idx="7">
                  <c:v>0.14000000000000001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0.09</c:v>
                </c:pt>
                <c:pt idx="1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4E-4E06-9A40-F5D8D9130424}"/>
            </c:ext>
          </c:extLst>
        </c:ser>
        <c:ser>
          <c:idx val="2"/>
          <c:order val="2"/>
          <c:tx>
            <c:strRef>
              <c:f>Alles!$J$70</c:f>
              <c:strCache>
                <c:ptCount val="1"/>
                <c:pt idx="0">
                  <c:v>4e golf
(gevaccineerd)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1.21186998982410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04E-4E06-9A40-F5D8D9130424}"/>
                </c:ext>
              </c:extLst>
            </c:dLbl>
            <c:dLbl>
              <c:idx val="2"/>
              <c:layout>
                <c:manualLayout>
                  <c:x val="2.423739979648173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04E-4E06-9A40-F5D8D91304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Alles!$G$71:$G$83</c:f>
              <c:strCache>
                <c:ptCount val="13"/>
                <c:pt idx="0">
                  <c:v>Hoesten</c:v>
                </c:pt>
                <c:pt idx="1">
                  <c:v>Koorts</c:v>
                </c:pt>
                <c:pt idx="2">
                  <c:v>Kortademigheid</c:v>
                </c:pt>
                <c:pt idx="3">
                  <c:v>Delier/verwardheid</c:v>
                </c:pt>
                <c:pt idx="4">
                  <c:v>Keelpijn</c:v>
                </c:pt>
                <c:pt idx="5">
                  <c:v>O2-saturatie verlaagd</c:v>
                </c:pt>
                <c:pt idx="6">
                  <c:v>Vermoeidheid*</c:v>
                </c:pt>
                <c:pt idx="7">
                  <c:v>Verkoudheid*</c:v>
                </c:pt>
                <c:pt idx="8">
                  <c:v>Malaise*</c:v>
                </c:pt>
                <c:pt idx="9">
                  <c:v>Diarree*</c:v>
                </c:pt>
                <c:pt idx="10">
                  <c:v>Misselijkheid*</c:v>
                </c:pt>
                <c:pt idx="11">
                  <c:v>Verminderde eetlust*</c:v>
                </c:pt>
                <c:pt idx="12">
                  <c:v>Hoofdpijn*</c:v>
                </c:pt>
              </c:strCache>
            </c:strRef>
          </c:cat>
          <c:val>
            <c:numRef>
              <c:f>Alles!$J$71:$J$83</c:f>
              <c:numCache>
                <c:formatCode>0%</c:formatCode>
                <c:ptCount val="13"/>
                <c:pt idx="0">
                  <c:v>0.02</c:v>
                </c:pt>
                <c:pt idx="1">
                  <c:v>0.28000000000000003</c:v>
                </c:pt>
                <c:pt idx="2">
                  <c:v>0.13</c:v>
                </c:pt>
                <c:pt idx="3">
                  <c:v>7.0000000000000007E-2</c:v>
                </c:pt>
                <c:pt idx="4">
                  <c:v>0.04</c:v>
                </c:pt>
                <c:pt idx="5">
                  <c:v>0.16</c:v>
                </c:pt>
                <c:pt idx="6">
                  <c:v>0.21518987341772153</c:v>
                </c:pt>
                <c:pt idx="7">
                  <c:v>0.23544303797468355</c:v>
                </c:pt>
                <c:pt idx="8">
                  <c:v>0.189873417721519</c:v>
                </c:pt>
                <c:pt idx="9">
                  <c:v>4.0506329113924051E-2</c:v>
                </c:pt>
                <c:pt idx="10">
                  <c:v>3.2911392405063293E-2</c:v>
                </c:pt>
                <c:pt idx="11">
                  <c:v>5.3164556962025315E-2</c:v>
                </c:pt>
                <c:pt idx="12">
                  <c:v>2.7848101265822781E-2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4E-4E06-9A40-F5D8D9130424}"/>
            </c:ext>
          </c:extLst>
        </c:ser>
        <c:ser>
          <c:idx val="3"/>
          <c:order val="3"/>
          <c:tx>
            <c:strRef>
              <c:f>Alles!$K$70</c:f>
              <c:strCache>
                <c:ptCount val="1"/>
                <c:pt idx="0">
                  <c:v>5e golf (geboosterd 
in 1e boosterperiode)</c:v>
                </c:pt>
              </c:strCache>
            </c:strRef>
          </c:tx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-8.8869439293088423E-17"/>
                  <c:y val="-1.5706127714810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04E-4E06-9A40-F5D8D91304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Alles!$G$71:$G$83</c:f>
              <c:strCache>
                <c:ptCount val="13"/>
                <c:pt idx="0">
                  <c:v>Hoesten</c:v>
                </c:pt>
                <c:pt idx="1">
                  <c:v>Koorts</c:v>
                </c:pt>
                <c:pt idx="2">
                  <c:v>Kortademigheid</c:v>
                </c:pt>
                <c:pt idx="3">
                  <c:v>Delier/verwardheid</c:v>
                </c:pt>
                <c:pt idx="4">
                  <c:v>Keelpijn</c:v>
                </c:pt>
                <c:pt idx="5">
                  <c:v>O2-saturatie verlaagd</c:v>
                </c:pt>
                <c:pt idx="6">
                  <c:v>Vermoeidheid*</c:v>
                </c:pt>
                <c:pt idx="7">
                  <c:v>Verkoudheid*</c:v>
                </c:pt>
                <c:pt idx="8">
                  <c:v>Malaise*</c:v>
                </c:pt>
                <c:pt idx="9">
                  <c:v>Diarree*</c:v>
                </c:pt>
                <c:pt idx="10">
                  <c:v>Misselijkheid*</c:v>
                </c:pt>
                <c:pt idx="11">
                  <c:v>Verminderde eetlust*</c:v>
                </c:pt>
                <c:pt idx="12">
                  <c:v>Hoofdpijn*</c:v>
                </c:pt>
              </c:strCache>
            </c:strRef>
          </c:cat>
          <c:val>
            <c:numRef>
              <c:f>Alles!$K$71:$K$83</c:f>
              <c:numCache>
                <c:formatCode>###0%</c:formatCode>
                <c:ptCount val="13"/>
                <c:pt idx="0">
                  <c:v>4.7524752475247498E-2</c:v>
                </c:pt>
                <c:pt idx="1">
                  <c:v>0.16435643564356436</c:v>
                </c:pt>
                <c:pt idx="2">
                  <c:v>9.7029702970297033E-2</c:v>
                </c:pt>
                <c:pt idx="3">
                  <c:v>3.1683168316831684E-2</c:v>
                </c:pt>
                <c:pt idx="4">
                  <c:v>4.1584158415841586E-2</c:v>
                </c:pt>
                <c:pt idx="5">
                  <c:v>8.9108910891089105E-2</c:v>
                </c:pt>
                <c:pt idx="6">
                  <c:v>0.1603960396039604</c:v>
                </c:pt>
                <c:pt idx="7">
                  <c:v>0.23960396039603959</c:v>
                </c:pt>
                <c:pt idx="8">
                  <c:v>0.12871287128712872</c:v>
                </c:pt>
                <c:pt idx="9">
                  <c:v>1.9801980198019802E-2</c:v>
                </c:pt>
                <c:pt idx="10">
                  <c:v>2.7722772277227727E-2</c:v>
                </c:pt>
                <c:pt idx="11">
                  <c:v>3.5643564356435641E-2</c:v>
                </c:pt>
                <c:pt idx="12">
                  <c:v>1.782178217821782E-2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4E-4E06-9A40-F5D8D9130424}"/>
            </c:ext>
          </c:extLst>
        </c:ser>
        <c:ser>
          <c:idx val="4"/>
          <c:order val="4"/>
          <c:tx>
            <c:strRef>
              <c:f>Alles!$L$70</c:f>
              <c:strCache>
                <c:ptCount val="1"/>
                <c:pt idx="0">
                  <c:v>5e golf (geboosterd
 in 2e boosterperiode)</c:v>
                </c:pt>
              </c:strCache>
            </c:strRef>
          </c:tx>
          <c:spPr>
            <a:pattFill prst="ltHorz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4.8474799592964357E-3"/>
                  <c:y val="-5.75884696873886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04E-4E06-9A40-F5D8D9130424}"/>
                </c:ext>
              </c:extLst>
            </c:dLbl>
            <c:dLbl>
              <c:idx val="2"/>
              <c:layout>
                <c:manualLayout>
                  <c:x val="2.4237399796482179E-3"/>
                  <c:y val="-1.1517693937477721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04E-4E06-9A40-F5D8D9130424}"/>
                </c:ext>
              </c:extLst>
            </c:dLbl>
            <c:dLbl>
              <c:idx val="6"/>
              <c:layout>
                <c:manualLayout>
                  <c:x val="3.6356576808891602E-3"/>
                  <c:y val="-5.75884696873886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94085845434857E-2"/>
                      <c:h val="3.62655725637940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04E-4E06-9A40-F5D8D9130424}"/>
                </c:ext>
              </c:extLst>
            </c:dLbl>
            <c:dLbl>
              <c:idx val="8"/>
              <c:layout>
                <c:manualLayout>
                  <c:x val="1.2118699898241089E-3"/>
                  <c:y val="-6.28245108592414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04E-4E06-9A40-F5D8D91304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Alles!$G$71:$G$83</c:f>
              <c:strCache>
                <c:ptCount val="13"/>
                <c:pt idx="0">
                  <c:v>Hoesten</c:v>
                </c:pt>
                <c:pt idx="1">
                  <c:v>Koorts</c:v>
                </c:pt>
                <c:pt idx="2">
                  <c:v>Kortademigheid</c:v>
                </c:pt>
                <c:pt idx="3">
                  <c:v>Delier/verwardheid</c:v>
                </c:pt>
                <c:pt idx="4">
                  <c:v>Keelpijn</c:v>
                </c:pt>
                <c:pt idx="5">
                  <c:v>O2-saturatie verlaagd</c:v>
                </c:pt>
                <c:pt idx="6">
                  <c:v>Vermoeidheid*</c:v>
                </c:pt>
                <c:pt idx="7">
                  <c:v>Verkoudheid*</c:v>
                </c:pt>
                <c:pt idx="8">
                  <c:v>Malaise*</c:v>
                </c:pt>
                <c:pt idx="9">
                  <c:v>Diarree*</c:v>
                </c:pt>
                <c:pt idx="10">
                  <c:v>Misselijkheid*</c:v>
                </c:pt>
                <c:pt idx="11">
                  <c:v>Verminderde eetlust*</c:v>
                </c:pt>
                <c:pt idx="12">
                  <c:v>Hoofdpijn*</c:v>
                </c:pt>
              </c:strCache>
            </c:strRef>
          </c:cat>
          <c:val>
            <c:numRef>
              <c:f>Alles!$L$71:$L$83</c:f>
              <c:numCache>
                <c:formatCode>0%</c:formatCode>
                <c:ptCount val="13"/>
                <c:pt idx="0">
                  <c:v>5.684344236265481E-2</c:v>
                </c:pt>
                <c:pt idx="1">
                  <c:v>0.15338202604001269</c:v>
                </c:pt>
                <c:pt idx="2">
                  <c:v>8.161321054302953E-2</c:v>
                </c:pt>
                <c:pt idx="3">
                  <c:v>3.302635757383296E-2</c:v>
                </c:pt>
                <c:pt idx="4">
                  <c:v>8.066052715147666E-2</c:v>
                </c:pt>
                <c:pt idx="5">
                  <c:v>7.9707843759923791E-2</c:v>
                </c:pt>
                <c:pt idx="6">
                  <c:v>0.15624007621467131</c:v>
                </c:pt>
                <c:pt idx="7">
                  <c:v>0.34899968243886947</c:v>
                </c:pt>
                <c:pt idx="8">
                  <c:v>0.1406795808193077</c:v>
                </c:pt>
                <c:pt idx="9">
                  <c:v>1.7465862178469356E-2</c:v>
                </c:pt>
                <c:pt idx="10">
                  <c:v>2.6675134963480465E-2</c:v>
                </c:pt>
                <c:pt idx="11">
                  <c:v>2.8898062877103847E-2</c:v>
                </c:pt>
                <c:pt idx="12">
                  <c:v>1.7148301047951731E-2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4E-4E06-9A40-F5D8D913042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7610688"/>
        <c:axId val="467608392"/>
      </c:barChart>
      <c:catAx>
        <c:axId val="46761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67608392"/>
        <c:crosses val="autoZero"/>
        <c:auto val="1"/>
        <c:lblAlgn val="ctr"/>
        <c:lblOffset val="100"/>
        <c:noMultiLvlLbl val="0"/>
      </c:catAx>
      <c:valAx>
        <c:axId val="467608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67610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4AF55-FB86-41B9-BAEA-90E3600F2215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782BF-F6BD-4111-83A7-542296FFDD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34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13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86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2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952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63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12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79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965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158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26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8DE61-3D30-411D-A0BB-91F81D086EDF}" type="datetimeFigureOut">
              <a:rPr lang="nl-NL" smtClean="0"/>
              <a:t>1-8-2022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27ED2-68E0-4334-AD81-5357B1F135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43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835233"/>
              </p:ext>
            </p:extLst>
          </p:nvPr>
        </p:nvGraphicFramePr>
        <p:xfrm>
          <a:off x="835250" y="1380339"/>
          <a:ext cx="10479672" cy="4043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906129" y="5664591"/>
            <a:ext cx="9727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i="1" dirty="0">
                <a:solidFill>
                  <a:srgbClr val="7E7E7E"/>
                </a:solidFill>
              </a:rPr>
              <a:t>In de 1</a:t>
            </a:r>
            <a:r>
              <a:rPr lang="nl-NL" sz="800" i="1" baseline="30000" dirty="0">
                <a:solidFill>
                  <a:srgbClr val="7E7E7E"/>
                </a:solidFill>
              </a:rPr>
              <a:t>e</a:t>
            </a:r>
            <a:r>
              <a:rPr lang="nl-NL" sz="800" i="1" dirty="0">
                <a:solidFill>
                  <a:srgbClr val="7E7E7E"/>
                </a:solidFill>
              </a:rPr>
              <a:t> golf is voornamelijk getest vanwege klinische verdenking, daarna werd vaker bron- en contactonderzoek toegepast. In de 5</a:t>
            </a:r>
            <a:r>
              <a:rPr lang="nl-NL" sz="800" i="1" baseline="30000" dirty="0">
                <a:solidFill>
                  <a:srgbClr val="7E7E7E"/>
                </a:solidFill>
              </a:rPr>
              <a:t>e</a:t>
            </a:r>
            <a:r>
              <a:rPr lang="nl-NL" sz="800" i="1" dirty="0">
                <a:solidFill>
                  <a:srgbClr val="7E7E7E"/>
                </a:solidFill>
              </a:rPr>
              <a:t> golf is het BCO testbeleid afgeschaald</a:t>
            </a:r>
            <a:r>
              <a:rPr lang="nl-NL" sz="800" i="1" dirty="0" smtClean="0">
                <a:solidFill>
                  <a:srgbClr val="7E7E7E"/>
                </a:solidFill>
              </a:rPr>
              <a:t>.</a:t>
            </a:r>
          </a:p>
          <a:p>
            <a:r>
              <a:rPr lang="nl-NL" sz="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nl-NL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Deze symptomen zijn in de </a:t>
            </a:r>
            <a:r>
              <a:rPr lang="nl-NL" sz="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nl-NL" sz="800" i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nl-NL" sz="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en 2</a:t>
            </a:r>
            <a:r>
              <a:rPr lang="nl-NL" sz="800" i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nl-NL" sz="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golf </a:t>
            </a:r>
            <a:r>
              <a:rPr lang="nl-NL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gerapporteerd in een vrij tekst veld (optioneel). Vanaf de </a:t>
            </a:r>
            <a:r>
              <a:rPr lang="nl-NL" sz="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nl-NL" sz="800" i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nl-NL" sz="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golf </a:t>
            </a:r>
            <a:r>
              <a:rPr lang="nl-NL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dit standaard uitgevraagd.</a:t>
            </a:r>
          </a:p>
        </p:txBody>
      </p:sp>
      <p:sp>
        <p:nvSpPr>
          <p:cNvPr id="7" name="Rechthoek 6"/>
          <p:cNvSpPr/>
          <p:nvPr/>
        </p:nvSpPr>
        <p:spPr>
          <a:xfrm>
            <a:off x="835250" y="969818"/>
            <a:ext cx="10622459" cy="503612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8928" y="726086"/>
            <a:ext cx="1068878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1000" dirty="0">
                <a:latin typeface="Arial" panose="020B0604020202020204" pitchFamily="34" charset="0"/>
                <a:ea typeface="Calibri" panose="020F0502020204030204" pitchFamily="34" charset="0"/>
              </a:rPr>
              <a:t>Figuur 3</a:t>
            </a:r>
            <a:r>
              <a:rPr lang="nl-NL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nl-NL" sz="1000" dirty="0">
                <a:latin typeface="Arial" panose="020B0604020202020204" pitchFamily="34" charset="0"/>
                <a:ea typeface="Calibri" panose="020F0502020204030204" pitchFamily="34" charset="0"/>
              </a:rPr>
              <a:t>: Initiële symptomen bij bewoners met COVID-19 die getest werden vanwege een klinische verdenking of in het kader van bron- en contactonderzoek in de verschillende golven.</a:t>
            </a:r>
            <a:r>
              <a:rPr lang="nl-NL" sz="1000" dirty="0" smtClean="0">
                <a:effectLst/>
              </a:rPr>
              <a:t> </a:t>
            </a:r>
            <a:endParaRPr lang="nl-NL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573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36BE09FA0E2D47A6DC9D32A9E21B54" ma:contentTypeVersion="16" ma:contentTypeDescription="Een nieuw document maken." ma:contentTypeScope="" ma:versionID="cb09e0fd49085a7a518869e0827fda2a">
  <xsd:schema xmlns:xsd="http://www.w3.org/2001/XMLSchema" xmlns:xs="http://www.w3.org/2001/XMLSchema" xmlns:p="http://schemas.microsoft.com/office/2006/metadata/properties" xmlns:ns2="8ad550fd-187e-4b83-ba44-a959cce5414e" xmlns:ns3="169e75ab-bb0a-4418-8bd5-34e7c0f8a594" xmlns:ns4="30e82b33-7580-44b5-88cd-d96e7c6bc58c" targetNamespace="http://schemas.microsoft.com/office/2006/metadata/properties" ma:root="true" ma:fieldsID="4140aecb63f37e63bf7caae26d3d5d1a" ns2:_="" ns3:_="" ns4:_="">
    <xsd:import namespace="8ad550fd-187e-4b83-ba44-a959cce5414e"/>
    <xsd:import namespace="169e75ab-bb0a-4418-8bd5-34e7c0f8a594"/>
    <xsd:import namespace="30e82b33-7580-44b5-88cd-d96e7c6bc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550fd-187e-4b83-ba44-a959cce541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0bc583ce-eac0-4a3a-afa7-ed400a9487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75ab-bb0a-4418-8bd5-34e7c0f8a59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82b33-7580-44b5-88cd-d96e7c6bc58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86105e42-b74f-44fa-bf72-4eafa96eed1d}" ma:internalName="TaxCatchAll" ma:showField="CatchAllData" ma:web="30e82b33-7580-44b5-88cd-d96e7c6bc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9F679A-F840-4328-BD48-4DB6A5EAF97B}"/>
</file>

<file path=customXml/itemProps2.xml><?xml version="1.0" encoding="utf-8"?>
<ds:datastoreItem xmlns:ds="http://schemas.openxmlformats.org/officeDocument/2006/customXml" ds:itemID="{E71C6B4B-CAFF-4930-B24C-07BCCEDC0576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75</Words>
  <Application>Microsoft Office PowerPoint</Application>
  <PresentationFormat>Breedbeeld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Kantoorthema</vt:lpstr>
      <vt:lpstr>PowerPoint-presentatie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Joling, K.J. (Karlijn)</dc:creator>
  <cp:lastModifiedBy>Joling, K.J. (Karlijn)</cp:lastModifiedBy>
  <cp:revision>7</cp:revision>
  <dcterms:created xsi:type="dcterms:W3CDTF">2022-08-01T09:41:24Z</dcterms:created>
  <dcterms:modified xsi:type="dcterms:W3CDTF">2022-08-01T10:22:07Z</dcterms:modified>
</cp:coreProperties>
</file>